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6" r:id="rId5"/>
    <p:sldId id="521" r:id="rId6"/>
    <p:sldId id="536" r:id="rId7"/>
    <p:sldId id="528" r:id="rId8"/>
    <p:sldId id="529" r:id="rId9"/>
    <p:sldId id="518" r:id="rId10"/>
    <p:sldId id="531" r:id="rId11"/>
    <p:sldId id="532" r:id="rId12"/>
    <p:sldId id="541" r:id="rId13"/>
    <p:sldId id="537" r:id="rId14"/>
    <p:sldId id="261" r:id="rId15"/>
    <p:sldId id="285" r:id="rId16"/>
    <p:sldId id="542" r:id="rId17"/>
    <p:sldId id="288" r:id="rId18"/>
    <p:sldId id="262" r:id="rId19"/>
    <p:sldId id="543" r:id="rId20"/>
    <p:sldId id="516" r:id="rId21"/>
    <p:sldId id="462" r:id="rId22"/>
    <p:sldId id="519" r:id="rId23"/>
    <p:sldId id="520" r:id="rId24"/>
    <p:sldId id="400" r:id="rId25"/>
    <p:sldId id="3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4616"/>
    <a:srgbClr val="0021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0FAC7-499D-4637-8AEB-ACD682C274E3}" v="6" dt="2025-05-06T13:59:35.519"/>
    <p1510:client id="{5C8F90A2-C35C-EBC2-D003-14008910FF0D}" v="139" dt="2025-05-06T18:14:48.1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76" d="100"/>
          <a:sy n="76" d="100"/>
        </p:scale>
        <p:origin x="538"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2255C-E637-49B0-B026-34AC7024591B}"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CA7C97-D55A-4110-9811-89A89EDCE8B2}" type="slidenum">
              <a:rPr lang="en-US" smtClean="0"/>
              <a:t>‹#›</a:t>
            </a:fld>
            <a:endParaRPr lang="en-US"/>
          </a:p>
        </p:txBody>
      </p:sp>
    </p:spTree>
    <p:extLst>
      <p:ext uri="{BB962C8B-B14F-4D97-AF65-F5344CB8AC3E}">
        <p14:creationId xmlns:p14="http://schemas.microsoft.com/office/powerpoint/2010/main" val="357779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2</a:t>
            </a:fld>
            <a:endParaRPr lang="en-US"/>
          </a:p>
        </p:txBody>
      </p:sp>
    </p:spTree>
    <p:extLst>
      <p:ext uri="{BB962C8B-B14F-4D97-AF65-F5344CB8AC3E}">
        <p14:creationId xmlns:p14="http://schemas.microsoft.com/office/powerpoint/2010/main" val="13318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2FC2831-3878-4701-BF31-115949D207B9}" type="slidenum">
              <a:rPr lang="en-US"/>
              <a:pPr/>
              <a:t>11</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average nearest neighbor index (ANNI) was used to test for clustering of anthrax carcasses for each species, buffalo, zebra, and elephant, for each year from 2004 – 2008. ANNI was calculated using the Spatial Statistics toolbox in </a:t>
            </a:r>
            <a:r>
              <a:rPr lang="en-US" baseline="0" dirty="0" err="1"/>
              <a:t>ArcGIS</a:t>
            </a:r>
            <a:r>
              <a:rPr lang="en-US" baseline="0" dirty="0"/>
              <a:t> 9.3.1. Results are tabular and summarized with p-values in the results section. Values less than 1 reflect clustering, where average distances between cases (observed) were closer together than expected by random chance. Anthrax cases clustered when Z-scores were less than -1.96 or alpha = 0.05. </a:t>
            </a:r>
          </a:p>
          <a:p>
            <a:endParaRPr lang="en-US" baseline="0" dirty="0"/>
          </a:p>
          <a:p>
            <a:r>
              <a:rPr lang="en-US" baseline="0" dirty="0"/>
              <a:t>This statistic is useful for quickly determining whether or not cases are clustering spatially in any given species in any given year. While the location of the cluster is not identified the phenomenon is. Further analyses are under way to locate spatial clusters using spatial and </a:t>
            </a:r>
            <a:r>
              <a:rPr lang="en-US" baseline="0" dirty="0" err="1"/>
              <a:t>spatio</a:t>
            </a:r>
            <a:r>
              <a:rPr lang="en-US" baseline="0" dirty="0"/>
              <a:t>-temporal scan statistics in </a:t>
            </a:r>
            <a:r>
              <a:rPr lang="en-US" baseline="0" dirty="0" err="1"/>
              <a:t>SaTScan</a:t>
            </a:r>
            <a:r>
              <a:rPr lang="en-US" baseline="0" dirty="0"/>
              <a:t>, to be completed in August 2011.</a:t>
            </a:r>
            <a:endParaRPr lang="en-US" dirty="0"/>
          </a:p>
        </p:txBody>
      </p:sp>
      <p:sp>
        <p:nvSpPr>
          <p:cNvPr id="4" name="Slide Number Placeholder 3"/>
          <p:cNvSpPr>
            <a:spLocks noGrp="1"/>
          </p:cNvSpPr>
          <p:nvPr>
            <p:ph type="sldNum" sz="quarter" idx="10"/>
          </p:nvPr>
        </p:nvSpPr>
        <p:spPr/>
        <p:txBody>
          <a:bodyPr/>
          <a:lstStyle/>
          <a:p>
            <a:fld id="{884337F0-6CB3-4CE5-8801-1FA37ADCC3F1}" type="slidenum">
              <a:rPr lang="en-US" smtClean="0"/>
              <a:t>12</a:t>
            </a:fld>
            <a:endParaRPr lang="en-US"/>
          </a:p>
        </p:txBody>
      </p:sp>
    </p:spTree>
    <p:extLst>
      <p:ext uri="{BB962C8B-B14F-4D97-AF65-F5344CB8AC3E}">
        <p14:creationId xmlns:p14="http://schemas.microsoft.com/office/powerpoint/2010/main" val="3736104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Top Box: This analysis illustrates that the</a:t>
            </a:r>
            <a:r>
              <a:rPr lang="en-US" baseline="0" dirty="0"/>
              <a:t> mean location of buffalo (red dot) and elephants (purple dot) were very near each other in 2006, with zebra (mean as blue dot) cases more heavily distributed southwest of the buffalo and elephant cases. The ellipses represent the 2SD of spatial locations, or the directionality and distribution of cases around the mean center. Buffalo where more broadly distributed in all directions, with zebra cases the least. Elephant cases extended further south in 2006 than the other two species, with the concentration of cases more similar to buffalo than zebra. </a:t>
            </a:r>
          </a:p>
          <a:p>
            <a:endParaRPr lang="en-US" baseline="0" dirty="0"/>
          </a:p>
          <a:p>
            <a:r>
              <a:rPr lang="en-US" baseline="0" dirty="0"/>
              <a:t>Bottom Box: The circles illustrate the 1 SD standard distance, or a measure of dispersion around the mean center. The larger the circle, the greater the dispersion of cases geographically (with no measure of directionality). Buffalo were more wildly dispersed from the mean center than the other two species during the 2006 outbreak year. Zebras were the least dispersed from the region in the southwest of the cases.</a:t>
            </a:r>
            <a:endParaRPr lang="en-US" dirty="0"/>
          </a:p>
        </p:txBody>
      </p:sp>
      <p:sp>
        <p:nvSpPr>
          <p:cNvPr id="4" name="Slide Number Placeholder 3"/>
          <p:cNvSpPr>
            <a:spLocks noGrp="1"/>
          </p:cNvSpPr>
          <p:nvPr>
            <p:ph type="sldNum" sz="quarter" idx="10"/>
          </p:nvPr>
        </p:nvSpPr>
        <p:spPr/>
        <p:txBody>
          <a:bodyPr/>
          <a:lstStyle/>
          <a:p>
            <a:fld id="{884337F0-6CB3-4CE5-8801-1FA37ADCC3F1}" type="slidenum">
              <a:rPr lang="en-US" smtClean="0"/>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19047DA5-8684-4ED2-9F1B-74ED4F4F9FC3}" type="slidenum">
              <a:rPr lang="en-US"/>
              <a:pPr/>
              <a:t>14</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86828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19047DA5-8684-4ED2-9F1B-74ED4F4F9FC3}" type="slidenum">
              <a:rPr lang="en-US"/>
              <a:pPr/>
              <a:t>15</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spatial distribution of cases</a:t>
            </a:r>
            <a:r>
              <a:rPr lang="en-US" baseline="0" dirty="0"/>
              <a:t> in 2006 for each species. The darker the color the greater the concentration. Notice that zebra show the most spatially concentrated cases of the three species, with buffalo distributed in high concentration along the riverfront, with two major concentrations, one in the north central and one associated with the zebra focus.  Elephant cases were more similarly distributed as buffalo, with two hotspots. Hotspot analysis with KDE as first introduced for anthrax in 2010 looking at outbreak data from cattle and sheep in Kazakhstan. There too, different species showed different hotspots. These may be associated with specific habitats or specific animal movement patterns associated with the time of year and available forage.</a:t>
            </a:r>
            <a:endParaRPr lang="en-US" dirty="0"/>
          </a:p>
        </p:txBody>
      </p:sp>
      <p:sp>
        <p:nvSpPr>
          <p:cNvPr id="4" name="Slide Number Placeholder 3"/>
          <p:cNvSpPr>
            <a:spLocks noGrp="1"/>
          </p:cNvSpPr>
          <p:nvPr>
            <p:ph type="sldNum" sz="quarter" idx="10"/>
          </p:nvPr>
        </p:nvSpPr>
        <p:spPr/>
        <p:txBody>
          <a:bodyPr/>
          <a:lstStyle/>
          <a:p>
            <a:fld id="{884337F0-6CB3-4CE5-8801-1FA37ADCC3F1}"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17</a:t>
            </a:fld>
            <a:endParaRPr lang="en-US"/>
          </a:p>
        </p:txBody>
      </p:sp>
    </p:spTree>
    <p:extLst>
      <p:ext uri="{BB962C8B-B14F-4D97-AF65-F5344CB8AC3E}">
        <p14:creationId xmlns:p14="http://schemas.microsoft.com/office/powerpoint/2010/main" val="421947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2E154A3-341C-40A4-9FDE-8727AB529063}" type="slidenum">
              <a:rPr lang="en-US"/>
              <a:pPr/>
              <a:t>18</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r>
              <a:rPr lang="en-US"/>
              <a:t>Figure 4. Decadal spatio-temporal clusters of anthrax outbreaks in cattle from Kazakhstan during the period 1960 – 1999.  Color ramp indicates the spatial scale of the cluster, as determined by the critical distance for that g-score.  Black arrows indicate areas where significant clusters of outbreaks disappeared during the study period, while the red arrow indicates an area where a cluster developed in the latter decades of the study period.  Cluster data adapted from Sagiyev et al. (2007).</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19</a:t>
            </a:fld>
            <a:endParaRPr lang="en-US"/>
          </a:p>
        </p:txBody>
      </p:sp>
    </p:spTree>
    <p:extLst>
      <p:ext uri="{BB962C8B-B14F-4D97-AF65-F5344CB8AC3E}">
        <p14:creationId xmlns:p14="http://schemas.microsoft.com/office/powerpoint/2010/main" val="574782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20</a:t>
            </a:fld>
            <a:endParaRPr lang="en-US"/>
          </a:p>
        </p:txBody>
      </p:sp>
    </p:spTree>
    <p:extLst>
      <p:ext uri="{BB962C8B-B14F-4D97-AF65-F5344CB8AC3E}">
        <p14:creationId xmlns:p14="http://schemas.microsoft.com/office/powerpoint/2010/main" val="361586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3</a:t>
            </a:fld>
            <a:endParaRPr lang="en-US"/>
          </a:p>
        </p:txBody>
      </p:sp>
    </p:spTree>
    <p:extLst>
      <p:ext uri="{BB962C8B-B14F-4D97-AF65-F5344CB8AC3E}">
        <p14:creationId xmlns:p14="http://schemas.microsoft.com/office/powerpoint/2010/main" val="115441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7F9FA-A542-FE49-AC3C-641280EC3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755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C19454-B096-45AA-B301-69EEC257B6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36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6"/>
          <p:cNvSpPr>
            <a:spLocks noGrp="1" noChangeArrowheads="1"/>
          </p:cNvSpPr>
          <p:nvPr>
            <p:ph type="sldNum" sz="quarter"/>
          </p:nvPr>
        </p:nvSpPr>
        <p:spPr>
          <a:noFill/>
        </p:spPr>
        <p:txBody>
          <a:bodyPr/>
          <a:lstStyle/>
          <a:p>
            <a:pPr>
              <a:buFont typeface="Times New Roman" pitchFamily="18" charset="0"/>
              <a:buNone/>
            </a:pPr>
            <a:fld id="{F0A2B247-C9A2-4F72-9D96-EDC98C202E3E}" type="slidenum">
              <a:rPr lang="en-US" smtClean="0">
                <a:latin typeface="Times New Roman" pitchFamily="18" charset="0"/>
              </a:rPr>
              <a:pPr>
                <a:buFont typeface="Times New Roman" pitchFamily="18" charset="0"/>
                <a:buNone/>
              </a:pPr>
              <a:t>4</a:t>
            </a:fld>
            <a:endParaRPr lang="en-US">
              <a:latin typeface="Times New Roman" pitchFamily="18" charset="0"/>
            </a:endParaRPr>
          </a:p>
        </p:txBody>
      </p:sp>
      <p:sp>
        <p:nvSpPr>
          <p:cNvPr id="56323"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ln>
        </p:spPr>
      </p:sp>
      <p:sp>
        <p:nvSpPr>
          <p:cNvPr id="56324" name="Rectangle 2"/>
          <p:cNvSpPr>
            <a:spLocks noGrp="1" noChangeArrowheads="1"/>
          </p:cNvSpPr>
          <p:nvPr>
            <p:ph type="body" idx="1"/>
          </p:nvPr>
        </p:nvSpPr>
        <p:spPr>
          <a:xfrm>
            <a:off x="684960" y="4342535"/>
            <a:ext cx="5486680" cy="4032250"/>
          </a:xfrm>
          <a:noFill/>
          <a:ln/>
        </p:spPr>
        <p:txBody>
          <a:bodyPr wrap="none" anchor="ctr"/>
          <a:lstStyle/>
          <a:p>
            <a:endParaRPr 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6"/>
          <p:cNvSpPr>
            <a:spLocks noGrp="1" noChangeArrowheads="1"/>
          </p:cNvSpPr>
          <p:nvPr>
            <p:ph type="sldNum" sz="quarter"/>
          </p:nvPr>
        </p:nvSpPr>
        <p:spPr>
          <a:noFill/>
        </p:spPr>
        <p:txBody>
          <a:bodyPr/>
          <a:lstStyle/>
          <a:p>
            <a:pPr>
              <a:buFont typeface="Times New Roman" pitchFamily="18" charset="0"/>
              <a:buNone/>
            </a:pPr>
            <a:fld id="{9DB8DBD5-06E7-421A-B8D4-AC5DFE32695E}" type="slidenum">
              <a:rPr lang="en-US" smtClean="0">
                <a:latin typeface="Times New Roman" pitchFamily="18" charset="0"/>
              </a:rPr>
              <a:pPr>
                <a:buFont typeface="Times New Roman" pitchFamily="18" charset="0"/>
                <a:buNone/>
              </a:pPr>
              <a:t>5</a:t>
            </a:fld>
            <a:endParaRPr lang="en-US">
              <a:latin typeface="Times New Roman" pitchFamily="18" charset="0"/>
            </a:endParaRPr>
          </a:p>
        </p:txBody>
      </p:sp>
      <p:sp>
        <p:nvSpPr>
          <p:cNvPr id="57347" name="Rectangle 1"/>
          <p:cNvSpPr>
            <a:spLocks noGrp="1" noRot="1" noChangeAspect="1" noChangeArrowheads="1" noTextEdit="1"/>
          </p:cNvSpPr>
          <p:nvPr>
            <p:ph type="sldImg"/>
          </p:nvPr>
        </p:nvSpPr>
        <p:spPr>
          <a:xfrm>
            <a:off x="381000" y="693738"/>
            <a:ext cx="6096000" cy="3429000"/>
          </a:xfrm>
          <a:solidFill>
            <a:srgbClr val="FFFFFF"/>
          </a:solidFill>
          <a:ln>
            <a:solidFill>
              <a:srgbClr val="000000"/>
            </a:solidFill>
            <a:miter lim="800000"/>
          </a:ln>
        </p:spPr>
      </p:sp>
      <p:sp>
        <p:nvSpPr>
          <p:cNvPr id="57348" name="Rectangle 2"/>
          <p:cNvSpPr>
            <a:spLocks noGrp="1" noChangeArrowheads="1"/>
          </p:cNvSpPr>
          <p:nvPr>
            <p:ph type="body" idx="1"/>
          </p:nvPr>
        </p:nvSpPr>
        <p:spPr>
          <a:xfrm>
            <a:off x="684960" y="4342535"/>
            <a:ext cx="5486680" cy="4032250"/>
          </a:xfrm>
          <a:noFill/>
          <a:ln/>
        </p:spPr>
        <p:txBody>
          <a:bodyPr wrap="none" anchor="ctr"/>
          <a:lstStyle/>
          <a:p>
            <a:r>
              <a:rPr lang="en-US">
                <a:latin typeface="Times New Roman" pitchFamily="18" charset="0"/>
              </a:rPr>
              <a:t>The two on the left were added from the UP-2 AAG Poster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6</a:t>
            </a:fld>
            <a:endParaRPr lang="en-US"/>
          </a:p>
        </p:txBody>
      </p:sp>
    </p:spTree>
    <p:extLst>
      <p:ext uri="{BB962C8B-B14F-4D97-AF65-F5344CB8AC3E}">
        <p14:creationId xmlns:p14="http://schemas.microsoft.com/office/powerpoint/2010/main" val="328275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7</a:t>
            </a:fld>
            <a:endParaRPr lang="en-US"/>
          </a:p>
        </p:txBody>
      </p:sp>
    </p:spTree>
    <p:extLst>
      <p:ext uri="{BB962C8B-B14F-4D97-AF65-F5344CB8AC3E}">
        <p14:creationId xmlns:p14="http://schemas.microsoft.com/office/powerpoint/2010/main" val="47611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8</a:t>
            </a:fld>
            <a:endParaRPr lang="en-US"/>
          </a:p>
        </p:txBody>
      </p:sp>
    </p:spTree>
    <p:extLst>
      <p:ext uri="{BB962C8B-B14F-4D97-AF65-F5344CB8AC3E}">
        <p14:creationId xmlns:p14="http://schemas.microsoft.com/office/powerpoint/2010/main" val="889979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9</a:t>
            </a:fld>
            <a:endParaRPr lang="en-US"/>
          </a:p>
        </p:txBody>
      </p:sp>
    </p:spTree>
    <p:extLst>
      <p:ext uri="{BB962C8B-B14F-4D97-AF65-F5344CB8AC3E}">
        <p14:creationId xmlns:p14="http://schemas.microsoft.com/office/powerpoint/2010/main" val="2668013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47F9FA-A542-FE49-AC3C-641280EC3EB2}" type="slidenum">
              <a:rPr lang="en-US" smtClean="0"/>
              <a:t>10</a:t>
            </a:fld>
            <a:endParaRPr lang="en-US"/>
          </a:p>
        </p:txBody>
      </p:sp>
    </p:spTree>
    <p:extLst>
      <p:ext uri="{BB962C8B-B14F-4D97-AF65-F5344CB8AC3E}">
        <p14:creationId xmlns:p14="http://schemas.microsoft.com/office/powerpoint/2010/main" val="3020593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9EF4-7B90-42B5-B7F6-6D994C4AF9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B82D6E-F0FB-403A-AB42-64F45F6C8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0D40AA-60E9-4C34-B076-6845798319DB}"/>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5" name="Footer Placeholder 4">
            <a:extLst>
              <a:ext uri="{FF2B5EF4-FFF2-40B4-BE49-F238E27FC236}">
                <a16:creationId xmlns:a16="http://schemas.microsoft.com/office/drawing/2014/main" id="{C24B0602-A6EA-4D9A-85C4-FCD2C4932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FAE01-0E06-488E-BB18-BB9998586BF0}"/>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1544325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A3AF-3879-4671-8692-7BD7CE950F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0C0089-B51D-4A7C-B764-832F910202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33F22-F960-4EE1-83F4-90600823217D}"/>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5" name="Footer Placeholder 4">
            <a:extLst>
              <a:ext uri="{FF2B5EF4-FFF2-40B4-BE49-F238E27FC236}">
                <a16:creationId xmlns:a16="http://schemas.microsoft.com/office/drawing/2014/main" id="{E7B25AFF-409B-4807-95F7-7647A1B56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69F3F-A46C-4C32-96DC-B257C4216834}"/>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42380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D025A2-6F59-4CB7-96B8-F03316E5BE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781849-F40D-4235-89DD-2BAE3A9C45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4B876-9311-4082-BC12-8C3A746B068A}"/>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5" name="Footer Placeholder 4">
            <a:extLst>
              <a:ext uri="{FF2B5EF4-FFF2-40B4-BE49-F238E27FC236}">
                <a16:creationId xmlns:a16="http://schemas.microsoft.com/office/drawing/2014/main" id="{FE9AB6DE-7A25-400E-ADD3-5B3ACE738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5B5E2-6AAD-4E5E-95BB-FD0F84E95CCA}"/>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481344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328B-2232-4A53-8944-7E8A605C6B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8BAB3F-6C9C-463A-97CE-5A7DBD6B31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DDB75-A3D5-4B91-9DA5-779ABC87D620}"/>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5" name="Footer Placeholder 4">
            <a:extLst>
              <a:ext uri="{FF2B5EF4-FFF2-40B4-BE49-F238E27FC236}">
                <a16:creationId xmlns:a16="http://schemas.microsoft.com/office/drawing/2014/main" id="{88DD0302-BF1E-4A72-8A9E-1C7914905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97673-E7E9-4406-9F4D-5E89FCF62828}"/>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2599347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653D-93EA-46C9-BB04-6B6365E1D1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B67CC-3B55-4025-B587-AC4D8710AA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724089-E453-4E0E-BAD0-6BD1EA215058}"/>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5" name="Footer Placeholder 4">
            <a:extLst>
              <a:ext uri="{FF2B5EF4-FFF2-40B4-BE49-F238E27FC236}">
                <a16:creationId xmlns:a16="http://schemas.microsoft.com/office/drawing/2014/main" id="{95F44368-6323-48EA-A28D-579068E65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91494-7618-4903-A30E-38F162EAA9ED}"/>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197446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DE74-219D-4286-B127-BFBBDC2B71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47ECD7-1B4C-4BB5-89C2-C54EF6AE41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306750-9545-4406-AF96-1C23A496B2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80D4C4-8E28-4CDB-A1BF-C2BF733575A1}"/>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6" name="Footer Placeholder 5">
            <a:extLst>
              <a:ext uri="{FF2B5EF4-FFF2-40B4-BE49-F238E27FC236}">
                <a16:creationId xmlns:a16="http://schemas.microsoft.com/office/drawing/2014/main" id="{EC2EAE54-0C37-4EF4-8DC3-116FFD4AB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EAAFE3-9FCA-4A42-B217-5DF0D9E4F4CF}"/>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1654650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FBF3-4260-49E1-96F3-AB5CBA714F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BD5B8E-CF32-4C94-94BA-DA2D922659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3AFDA6-7760-4D8D-9F69-644486E561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A44D75-AC8A-4F83-8615-619DC3777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A1982B-2341-42A4-8677-2B71C7CB83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FE3E77-674D-437D-91A3-B1564CD1F39E}"/>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8" name="Footer Placeholder 7">
            <a:extLst>
              <a:ext uri="{FF2B5EF4-FFF2-40B4-BE49-F238E27FC236}">
                <a16:creationId xmlns:a16="http://schemas.microsoft.com/office/drawing/2014/main" id="{D61CF68A-7D3F-4676-ABD0-EAC4C3B2F5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BFDD4-18F6-4B07-9AE6-FA130387480D}"/>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179537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8B1C-285A-444E-B408-1E01A48F99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B837ED-8F1E-431F-8446-C8DE4F378BAF}"/>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4" name="Footer Placeholder 3">
            <a:extLst>
              <a:ext uri="{FF2B5EF4-FFF2-40B4-BE49-F238E27FC236}">
                <a16:creationId xmlns:a16="http://schemas.microsoft.com/office/drawing/2014/main" id="{95E60B73-7194-403E-892F-D706C699CA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4CDCFB-8E0A-4366-A24D-7AAED7EB02FE}"/>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388011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FD9394-704A-48FA-BD14-4D0BD2BA2C20}"/>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3" name="Footer Placeholder 2">
            <a:extLst>
              <a:ext uri="{FF2B5EF4-FFF2-40B4-BE49-F238E27FC236}">
                <a16:creationId xmlns:a16="http://schemas.microsoft.com/office/drawing/2014/main" id="{47F4E425-FD1F-4CC2-9A1A-2D4F79B44F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A70FA0-4CBE-42B5-965F-6EA7A3CA7AEC}"/>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218801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BEFD-A21F-4F3E-B7FF-B5A44EB1D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04542D-81E5-4959-85E5-2867A8E33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BE4BD-2D99-4D97-9864-474C2FB93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BB09B-0CAC-49A6-AF6F-31C8AE0F070D}"/>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6" name="Footer Placeholder 5">
            <a:extLst>
              <a:ext uri="{FF2B5EF4-FFF2-40B4-BE49-F238E27FC236}">
                <a16:creationId xmlns:a16="http://schemas.microsoft.com/office/drawing/2014/main" id="{D32364E9-2DAB-48A6-8529-1D75111BB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F1D76-5C3A-44E6-827D-141C7DFA80A4}"/>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2563464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E6F3-E131-413D-B9F4-3350BD30C0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BD4CEC-36E0-4CC0-9130-F1B0B47A45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D05B3C-96E8-494F-A9BE-B205FF9F8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FCC4E-598D-44C4-967F-2AEC7261A04C}"/>
              </a:ext>
            </a:extLst>
          </p:cNvPr>
          <p:cNvSpPr>
            <a:spLocks noGrp="1"/>
          </p:cNvSpPr>
          <p:nvPr>
            <p:ph type="dt" sz="half" idx="10"/>
          </p:nvPr>
        </p:nvSpPr>
        <p:spPr/>
        <p:txBody>
          <a:bodyPr/>
          <a:lstStyle/>
          <a:p>
            <a:fld id="{7B7DC44A-6816-4F9A-87EB-22CBB8A9E913}" type="datetimeFigureOut">
              <a:rPr lang="en-US" smtClean="0"/>
              <a:t>5/6/2025</a:t>
            </a:fld>
            <a:endParaRPr lang="en-US"/>
          </a:p>
        </p:txBody>
      </p:sp>
      <p:sp>
        <p:nvSpPr>
          <p:cNvPr id="6" name="Footer Placeholder 5">
            <a:extLst>
              <a:ext uri="{FF2B5EF4-FFF2-40B4-BE49-F238E27FC236}">
                <a16:creationId xmlns:a16="http://schemas.microsoft.com/office/drawing/2014/main" id="{E7BFD063-B332-4B91-9DA0-9942A1652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87E4AE-1B4F-47C9-ACD9-4988D6DCB16F}"/>
              </a:ext>
            </a:extLst>
          </p:cNvPr>
          <p:cNvSpPr>
            <a:spLocks noGrp="1"/>
          </p:cNvSpPr>
          <p:nvPr>
            <p:ph type="sldNum" sz="quarter" idx="12"/>
          </p:nvPr>
        </p:nvSpPr>
        <p:spPr/>
        <p:txBody>
          <a:bodyPr/>
          <a:lstStyle/>
          <a:p>
            <a:fld id="{284FBC3C-0958-43BA-B47B-2953E93BBE57}" type="slidenum">
              <a:rPr lang="en-US" smtClean="0"/>
              <a:t>‹#›</a:t>
            </a:fld>
            <a:endParaRPr lang="en-US"/>
          </a:p>
        </p:txBody>
      </p:sp>
    </p:spTree>
    <p:extLst>
      <p:ext uri="{BB962C8B-B14F-4D97-AF65-F5344CB8AC3E}">
        <p14:creationId xmlns:p14="http://schemas.microsoft.com/office/powerpoint/2010/main" val="488854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016DAF-7EA9-4AD6-A01F-BB37537B7B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B1C7A-2414-4D22-B987-A59834D4A1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2B3A4-FD46-4172-AE16-6BD26A7D51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DC44A-6816-4F9A-87EB-22CBB8A9E913}" type="datetimeFigureOut">
              <a:rPr lang="en-US" smtClean="0"/>
              <a:t>5/6/2025</a:t>
            </a:fld>
            <a:endParaRPr lang="en-US"/>
          </a:p>
        </p:txBody>
      </p:sp>
      <p:sp>
        <p:nvSpPr>
          <p:cNvPr id="5" name="Footer Placeholder 4">
            <a:extLst>
              <a:ext uri="{FF2B5EF4-FFF2-40B4-BE49-F238E27FC236}">
                <a16:creationId xmlns:a16="http://schemas.microsoft.com/office/drawing/2014/main" id="{AB285978-2F70-46CC-B0DC-7D0B338750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7E41AC-9199-4EDB-A51F-6F98467B6A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FBC3C-0958-43BA-B47B-2953E93BBE57}" type="slidenum">
              <a:rPr lang="en-US" smtClean="0"/>
              <a:t>‹#›</a:t>
            </a:fld>
            <a:endParaRPr lang="en-US"/>
          </a:p>
        </p:txBody>
      </p:sp>
    </p:spTree>
    <p:extLst>
      <p:ext uri="{BB962C8B-B14F-4D97-AF65-F5344CB8AC3E}">
        <p14:creationId xmlns:p14="http://schemas.microsoft.com/office/powerpoint/2010/main" val="2501893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morgan.metrailer@ufl.edu" TargetMode="External"/><Relationship Id="rId5" Type="http://schemas.openxmlformats.org/officeDocument/2006/relationships/hyperlink" Target="mailto:ianpsheasmith@ufl.edu" TargetMode="External"/><Relationship Id="rId4" Type="http://schemas.openxmlformats.org/officeDocument/2006/relationships/hyperlink" Target="mailto:Jkblackburn@ufl.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92E7F6-A9E6-4EAC-AEF3-134F31FB8037}"/>
              </a:ext>
            </a:extLst>
          </p:cNvPr>
          <p:cNvSpPr>
            <a:spLocks noGrp="1"/>
          </p:cNvSpPr>
          <p:nvPr>
            <p:ph type="ctrTitle"/>
          </p:nvPr>
        </p:nvSpPr>
        <p:spPr>
          <a:xfrm>
            <a:off x="2878037" y="1791389"/>
            <a:ext cx="6105194" cy="2031055"/>
          </a:xfrm>
        </p:spPr>
        <p:txBody>
          <a:bodyPr>
            <a:normAutofit fontScale="90000"/>
          </a:bodyPr>
          <a:lstStyle/>
          <a:p>
            <a:r>
              <a:rPr lang="en-US" dirty="0">
                <a:solidFill>
                  <a:srgbClr val="FFFFFF"/>
                </a:solidFill>
                <a:latin typeface="Gentona ExtraBold" panose="00000900000000000000" pitchFamily="50" charset="0"/>
              </a:rPr>
              <a:t>GIS: mapping epidemiological data and genotypes</a:t>
            </a:r>
          </a:p>
        </p:txBody>
      </p:sp>
      <p:sp>
        <p:nvSpPr>
          <p:cNvPr id="3" name="Subtitle 2">
            <a:extLst>
              <a:ext uri="{FF2B5EF4-FFF2-40B4-BE49-F238E27FC236}">
                <a16:creationId xmlns:a16="http://schemas.microsoft.com/office/drawing/2014/main" id="{8A355084-DD01-4746-9B70-748D8B4BB5F0}"/>
              </a:ext>
            </a:extLst>
          </p:cNvPr>
          <p:cNvSpPr>
            <a:spLocks noGrp="1"/>
          </p:cNvSpPr>
          <p:nvPr>
            <p:ph type="subTitle" idx="1"/>
          </p:nvPr>
        </p:nvSpPr>
        <p:spPr>
          <a:xfrm>
            <a:off x="3043403" y="3849876"/>
            <a:ext cx="6105194" cy="682079"/>
          </a:xfrm>
        </p:spPr>
        <p:txBody>
          <a:bodyPr>
            <a:normAutofit fontScale="85000" lnSpcReduction="20000"/>
          </a:bodyPr>
          <a:lstStyle/>
          <a:p>
            <a:r>
              <a:rPr lang="en-US" dirty="0">
                <a:solidFill>
                  <a:srgbClr val="FFFFFF"/>
                </a:solidFill>
                <a:latin typeface="Gentona ExtraBold" panose="00000900000000000000" pitchFamily="50" charset="0"/>
              </a:rPr>
              <a:t>GSEMOR 2025 – 6 May 2025</a:t>
            </a:r>
          </a:p>
          <a:p>
            <a:r>
              <a:rPr lang="en-US" dirty="0">
                <a:solidFill>
                  <a:srgbClr val="FFFFFF"/>
                </a:solidFill>
                <a:latin typeface="Gentona ExtraBold" panose="00000900000000000000" pitchFamily="50" charset="0"/>
              </a:rPr>
              <a:t>Reitz Union, University of Florida</a:t>
            </a:r>
          </a:p>
        </p:txBody>
      </p:sp>
      <p:pic>
        <p:nvPicPr>
          <p:cNvPr id="6" name="Picture 5">
            <a:extLst>
              <a:ext uri="{FF2B5EF4-FFF2-40B4-BE49-F238E27FC236}">
                <a16:creationId xmlns:a16="http://schemas.microsoft.com/office/drawing/2014/main" id="{F86287C6-71CA-4E03-9F8B-9B8CD5AF98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391" t="39549" r="8068" b="24768"/>
          <a:stretch/>
        </p:blipFill>
        <p:spPr>
          <a:xfrm>
            <a:off x="2554015" y="4371078"/>
            <a:ext cx="6880889" cy="2178292"/>
          </a:xfrm>
          <a:prstGeom prst="ellipse">
            <a:avLst/>
          </a:prstGeom>
          <a:ln>
            <a:noFill/>
          </a:ln>
          <a:effectLst>
            <a:softEdge rad="112500"/>
          </a:effectLst>
        </p:spPr>
      </p:pic>
      <p:sp>
        <p:nvSpPr>
          <p:cNvPr id="5" name="Subtitle 2">
            <a:extLst>
              <a:ext uri="{FF2B5EF4-FFF2-40B4-BE49-F238E27FC236}">
                <a16:creationId xmlns:a16="http://schemas.microsoft.com/office/drawing/2014/main" id="{F28A3254-38AA-EDF1-B30D-BB4C8F16044D}"/>
              </a:ext>
            </a:extLst>
          </p:cNvPr>
          <p:cNvSpPr txBox="1">
            <a:spLocks/>
          </p:cNvSpPr>
          <p:nvPr/>
        </p:nvSpPr>
        <p:spPr>
          <a:xfrm>
            <a:off x="-11223" y="120"/>
            <a:ext cx="6105194" cy="227896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rgbClr val="000000"/>
                </a:solidFill>
                <a:latin typeface="Aptos"/>
              </a:rPr>
              <a:t>Jason K. Blackburn </a:t>
            </a:r>
            <a:endParaRPr lang="en-US" sz="1800">
              <a:solidFill>
                <a:srgbClr val="000000"/>
              </a:solidFill>
              <a:latin typeface="Aptos"/>
              <a:ea typeface="Calibri" panose="020F0502020204030204"/>
              <a:cs typeface="Calibri" panose="020F0502020204030204"/>
            </a:endParaRPr>
          </a:p>
          <a:p>
            <a:pPr algn="l"/>
            <a:r>
              <a:rPr lang="en-US" sz="1800" dirty="0">
                <a:latin typeface="Aptos"/>
                <a:hlinkClick r:id="rId4"/>
              </a:rPr>
              <a:t>Jkblackburn@ufl.edu</a:t>
            </a:r>
            <a:endParaRPr lang="en-US" sz="1800" dirty="0">
              <a:latin typeface="Aptos"/>
            </a:endParaRPr>
          </a:p>
          <a:p>
            <a:pPr algn="l"/>
            <a:r>
              <a:rPr lang="en-US" sz="1800" dirty="0">
                <a:latin typeface="Aptos"/>
              </a:rPr>
              <a:t>Ian </a:t>
            </a:r>
            <a:r>
              <a:rPr lang="en-US" sz="1800" err="1">
                <a:latin typeface="Aptos"/>
              </a:rPr>
              <a:t>Pshea</a:t>
            </a:r>
            <a:r>
              <a:rPr lang="en-US" sz="1800" dirty="0">
                <a:latin typeface="Aptos"/>
              </a:rPr>
              <a:t>-Smith</a:t>
            </a:r>
          </a:p>
          <a:p>
            <a:pPr algn="l"/>
            <a:r>
              <a:rPr lang="en-US" sz="1800" dirty="0">
                <a:latin typeface="Aptos"/>
                <a:ea typeface="+mn-lt"/>
                <a:cs typeface="+mn-lt"/>
                <a:hlinkClick r:id="rId5"/>
              </a:rPr>
              <a:t>ianpsheasmith@ufl.edu</a:t>
            </a:r>
            <a:r>
              <a:rPr lang="en-US" sz="1800" dirty="0">
                <a:latin typeface="Aptos"/>
                <a:ea typeface="+mn-lt"/>
                <a:cs typeface="+mn-lt"/>
              </a:rPr>
              <a:t> </a:t>
            </a:r>
            <a:endParaRPr lang="en-US" sz="1800" dirty="0">
              <a:latin typeface="Aptos"/>
            </a:endParaRPr>
          </a:p>
          <a:p>
            <a:pPr algn="l"/>
            <a:r>
              <a:rPr lang="en-US" sz="1800" dirty="0">
                <a:latin typeface="Aptos"/>
              </a:rPr>
              <a:t>Morgan C. </a:t>
            </a:r>
            <a:r>
              <a:rPr lang="en-US" sz="1800" err="1">
                <a:latin typeface="Aptos"/>
              </a:rPr>
              <a:t>Metrailer</a:t>
            </a:r>
            <a:endParaRPr lang="en-US" sz="1800">
              <a:latin typeface="Aptos"/>
            </a:endParaRPr>
          </a:p>
          <a:p>
            <a:pPr algn="l"/>
            <a:r>
              <a:rPr lang="en-US" sz="1800" dirty="0">
                <a:latin typeface="Aptos"/>
                <a:ea typeface="+mn-lt"/>
                <a:cs typeface="+mn-lt"/>
                <a:hlinkClick r:id="rId6"/>
              </a:rPr>
              <a:t>morgan.metrailer@ufl.</a:t>
            </a:r>
            <a:r>
              <a:rPr lang="en-US" sz="1800" dirty="0">
                <a:ea typeface="+mn-lt"/>
                <a:cs typeface="+mn-lt"/>
                <a:hlinkClick r:id="rId6"/>
              </a:rPr>
              <a:t>edu</a:t>
            </a:r>
            <a:r>
              <a:rPr lang="en-US" sz="1800" dirty="0">
                <a:ea typeface="+mn-lt"/>
                <a:cs typeface="+mn-lt"/>
              </a:rPr>
              <a:t> </a:t>
            </a:r>
            <a:endParaRPr lang="en-US" sz="1800"/>
          </a:p>
          <a:p>
            <a:pPr algn="l"/>
            <a:endParaRPr lang="en-US" sz="1800" dirty="0">
              <a:latin typeface="Gentona ExtraBold"/>
            </a:endParaRPr>
          </a:p>
        </p:txBody>
      </p:sp>
      <p:pic>
        <p:nvPicPr>
          <p:cNvPr id="7" name="Picture 6">
            <a:extLst>
              <a:ext uri="{FF2B5EF4-FFF2-40B4-BE49-F238E27FC236}">
                <a16:creationId xmlns:a16="http://schemas.microsoft.com/office/drawing/2014/main" id="{E73514C5-7C7A-4ACE-721E-B5A5AFF7587B}"/>
              </a:ext>
            </a:extLst>
          </p:cNvPr>
          <p:cNvPicPr>
            <a:picLocks noChangeAspect="1"/>
          </p:cNvPicPr>
          <p:nvPr/>
        </p:nvPicPr>
        <p:blipFill>
          <a:blip r:embed="rId7"/>
          <a:stretch>
            <a:fillRect/>
          </a:stretch>
        </p:blipFill>
        <p:spPr>
          <a:xfrm>
            <a:off x="10286586" y="5526363"/>
            <a:ext cx="1756742" cy="1238665"/>
          </a:xfrm>
          <a:prstGeom prst="rect">
            <a:avLst/>
          </a:prstGeom>
        </p:spPr>
      </p:pic>
    </p:spTree>
    <p:extLst>
      <p:ext uri="{BB962C8B-B14F-4D97-AF65-F5344CB8AC3E}">
        <p14:creationId xmlns:p14="http://schemas.microsoft.com/office/powerpoint/2010/main" val="3933549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Figure3_strainmap.tif"/>
          <p:cNvPicPr>
            <a:picLocks noChangeAspect="1"/>
          </p:cNvPicPr>
          <p:nvPr/>
        </p:nvPicPr>
        <p:blipFill>
          <a:blip r:embed="rId3" cstate="print"/>
          <a:srcRect/>
          <a:stretch>
            <a:fillRect/>
          </a:stretch>
        </p:blipFill>
        <p:spPr bwMode="auto">
          <a:xfrm>
            <a:off x="4141788" y="1371600"/>
            <a:ext cx="6117650" cy="4727350"/>
          </a:xfrm>
          <a:prstGeom prst="rect">
            <a:avLst/>
          </a:prstGeom>
          <a:noFill/>
          <a:ln w="9525">
            <a:noFill/>
            <a:miter lim="800000"/>
            <a:headEnd/>
            <a:tailEnd/>
          </a:ln>
        </p:spPr>
      </p:pic>
      <p:sp>
        <p:nvSpPr>
          <p:cNvPr id="18435" name="TextBox 5"/>
          <p:cNvSpPr txBox="1">
            <a:spLocks noChangeArrowheads="1"/>
          </p:cNvSpPr>
          <p:nvPr/>
        </p:nvSpPr>
        <p:spPr bwMode="auto">
          <a:xfrm>
            <a:off x="1676400" y="6429376"/>
            <a:ext cx="5257800" cy="276225"/>
          </a:xfrm>
          <a:prstGeom prst="rect">
            <a:avLst/>
          </a:prstGeom>
          <a:noFill/>
          <a:ln w="9525">
            <a:noFill/>
            <a:miter lim="800000"/>
            <a:headEnd/>
            <a:tailEnd/>
          </a:ln>
        </p:spPr>
        <p:txBody>
          <a:bodyPr>
            <a:spAutoFit/>
          </a:bodyPr>
          <a:lstStyle/>
          <a:p>
            <a:r>
              <a:rPr lang="en-US" sz="1200" dirty="0" err="1"/>
              <a:t>Aikimbayev</a:t>
            </a:r>
            <a:r>
              <a:rPr lang="en-US" sz="1200" dirty="0"/>
              <a:t> et al. (2010– </a:t>
            </a:r>
            <a:r>
              <a:rPr lang="en-US" sz="1200" i="1" dirty="0"/>
              <a:t>Emerging Infectious Diseases</a:t>
            </a:r>
            <a:r>
              <a:rPr lang="en-US" sz="1200" dirty="0"/>
              <a:t>)</a:t>
            </a:r>
            <a:endParaRPr lang="en-US" sz="1200" i="1" dirty="0"/>
          </a:p>
        </p:txBody>
      </p:sp>
      <p:sp>
        <p:nvSpPr>
          <p:cNvPr id="18437" name="TextBox 7"/>
          <p:cNvSpPr txBox="1">
            <a:spLocks noChangeArrowheads="1"/>
          </p:cNvSpPr>
          <p:nvPr/>
        </p:nvSpPr>
        <p:spPr bwMode="auto">
          <a:xfrm>
            <a:off x="1755269" y="1547958"/>
            <a:ext cx="2386519" cy="4093428"/>
          </a:xfrm>
          <a:prstGeom prst="rect">
            <a:avLst/>
          </a:prstGeom>
          <a:noFill/>
          <a:ln w="9525">
            <a:noFill/>
            <a:miter lim="800000"/>
            <a:headEnd/>
            <a:tailEnd/>
          </a:ln>
        </p:spPr>
        <p:txBody>
          <a:bodyPr wrap="square">
            <a:spAutoFit/>
          </a:bodyPr>
          <a:lstStyle/>
          <a:p>
            <a:r>
              <a:rPr lang="en-US" sz="2000" dirty="0"/>
              <a:t>Geospatial data can be combined with genetics data (here MLVA-8) to evaluate strain diversity of the pathogen. </a:t>
            </a:r>
          </a:p>
          <a:p>
            <a:endParaRPr lang="en-US" sz="2000" dirty="0"/>
          </a:p>
          <a:p>
            <a:r>
              <a:rPr lang="en-US" sz="2000" dirty="0"/>
              <a:t>Here </a:t>
            </a:r>
            <a:r>
              <a:rPr lang="en-US" sz="2000" i="1" dirty="0"/>
              <a:t>Bacillus anthracis </a:t>
            </a:r>
            <a:r>
              <a:rPr lang="en-US" sz="2000" dirty="0"/>
              <a:t>diversity for a 92-strain culture collection from the KZ-1 project.</a:t>
            </a:r>
            <a:endParaRPr lang="en-US" sz="2000" i="1" dirty="0"/>
          </a:p>
        </p:txBody>
      </p:sp>
      <p:sp>
        <p:nvSpPr>
          <p:cNvPr id="6" name="Rectangle 21"/>
          <p:cNvSpPr>
            <a:spLocks noChangeArrowheads="1"/>
          </p:cNvSpPr>
          <p:nvPr/>
        </p:nvSpPr>
        <p:spPr bwMode="auto">
          <a:xfrm>
            <a:off x="3361095" y="433081"/>
            <a:ext cx="7102624" cy="523220"/>
          </a:xfrm>
          <a:prstGeom prst="rect">
            <a:avLst/>
          </a:prstGeom>
          <a:noFill/>
          <a:ln w="9525">
            <a:noFill/>
            <a:miter lim="800000"/>
            <a:headEnd/>
            <a:tailEnd/>
          </a:ln>
          <a:effectLst/>
        </p:spPr>
        <p:txBody>
          <a:bodyPr wrap="square">
            <a:spAutoFit/>
          </a:bodyPr>
          <a:lstStyle/>
          <a:p>
            <a:pPr>
              <a:defRPr/>
            </a:pPr>
            <a:r>
              <a:rPr lang="en-US" sz="2800" b="1" dirty="0">
                <a:effectLst>
                  <a:outerShdw blurRad="38100" dist="38100" dir="2700000" algn="tl">
                    <a:srgbClr val="C0C0C0"/>
                  </a:outerShdw>
                </a:effectLst>
              </a:rPr>
              <a:t>Spatial Epidemiology: Mapping Disease</a:t>
            </a:r>
            <a:endParaRPr lang="ru-RU" sz="2800" b="1" dirty="0">
              <a:effectLst>
                <a:outerShdw blurRad="38100" dist="38100" dir="2700000" algn="tl">
                  <a:srgbClr val="C0C0C0"/>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866900" y="2694264"/>
            <a:ext cx="8458200" cy="3077766"/>
          </a:xfrm>
          <a:prstGeom prst="rect">
            <a:avLst/>
          </a:prstGeom>
          <a:noFill/>
          <a:ln w="9525">
            <a:noFill/>
            <a:miter lim="800000"/>
            <a:headEnd/>
            <a:tailEnd/>
          </a:ln>
          <a:effectLst/>
        </p:spPr>
        <p:txBody>
          <a:bodyPr wrap="square">
            <a:spAutoFit/>
          </a:bodyPr>
          <a:lstStyle/>
          <a:p>
            <a:pPr algn="ctr">
              <a:spcBef>
                <a:spcPct val="50000"/>
              </a:spcBef>
              <a:defRPr/>
            </a:pPr>
            <a:r>
              <a:rPr lang="en-US" sz="2800" b="1" dirty="0">
                <a:effectLst>
                  <a:outerShdw blurRad="38100" dist="38100" dir="2700000" algn="tl">
                    <a:srgbClr val="000000"/>
                  </a:outerShdw>
                </a:effectLst>
              </a:rPr>
              <a:t>Kernel Density Estimation: </a:t>
            </a:r>
          </a:p>
          <a:p>
            <a:pPr algn="ctr">
              <a:spcBef>
                <a:spcPct val="50000"/>
              </a:spcBef>
              <a:defRPr/>
            </a:pPr>
            <a:r>
              <a:rPr lang="en-US" sz="2800" b="1" dirty="0">
                <a:effectLst>
                  <a:outerShdw blurRad="38100" dist="38100" dir="2700000" algn="tl">
                    <a:srgbClr val="000000"/>
                  </a:outerShdw>
                </a:effectLst>
              </a:rPr>
              <a:t>ArcGIS Spatial Statistics, Kernel Density and Hotspot Identification</a:t>
            </a:r>
          </a:p>
          <a:p>
            <a:pPr algn="ctr">
              <a:spcBef>
                <a:spcPct val="50000"/>
              </a:spcBef>
              <a:defRPr/>
            </a:pPr>
            <a:r>
              <a:rPr lang="en-US" sz="3200" b="1" dirty="0"/>
              <a:t>                                                         </a:t>
            </a:r>
          </a:p>
          <a:p>
            <a:pPr algn="ctr">
              <a:spcBef>
                <a:spcPct val="50000"/>
              </a:spcBef>
              <a:defRPr/>
            </a:pPr>
            <a:endParaRPr lang="en-US" sz="3200" b="1"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8800" y="3118483"/>
            <a:ext cx="8839200" cy="1015663"/>
          </a:xfrm>
          <a:prstGeom prst="rect">
            <a:avLst/>
          </a:prstGeom>
          <a:noFill/>
        </p:spPr>
        <p:txBody>
          <a:bodyPr wrap="square" rtlCol="0">
            <a:spAutoFit/>
          </a:bodyPr>
          <a:lstStyle/>
          <a:p>
            <a:pPr>
              <a:buFont typeface="Arial" pitchFamily="34" charset="0"/>
              <a:buChar char="•"/>
            </a:pPr>
            <a:r>
              <a:rPr lang="en-US" sz="2000" dirty="0"/>
              <a:t>The </a:t>
            </a:r>
            <a:r>
              <a:rPr lang="en-US" sz="2000" b="1" i="1" dirty="0"/>
              <a:t>Spatial Standard Deviation </a:t>
            </a:r>
            <a:r>
              <a:rPr lang="en-US" sz="2000" dirty="0"/>
              <a:t>is used as a measure of overall directional dispersion. Here we present a 2 SD ellipse for each species for 2006 to illustrate the directionality of 95% of all the cases for buffalo, zebra, and elephants.</a:t>
            </a:r>
          </a:p>
        </p:txBody>
      </p:sp>
      <p:sp>
        <p:nvSpPr>
          <p:cNvPr id="3" name="TextBox 2"/>
          <p:cNvSpPr txBox="1"/>
          <p:nvPr/>
        </p:nvSpPr>
        <p:spPr>
          <a:xfrm>
            <a:off x="1828800" y="1617632"/>
            <a:ext cx="6292910" cy="707886"/>
          </a:xfrm>
          <a:prstGeom prst="rect">
            <a:avLst/>
          </a:prstGeom>
          <a:noFill/>
        </p:spPr>
        <p:txBody>
          <a:bodyPr wrap="square" rtlCol="0">
            <a:spAutoFit/>
          </a:bodyPr>
          <a:lstStyle/>
          <a:p>
            <a:pPr>
              <a:buFont typeface="Arial" pitchFamily="34" charset="0"/>
              <a:buChar char="•"/>
            </a:pPr>
            <a:r>
              <a:rPr lang="en-US" sz="2000" dirty="0"/>
              <a:t>Today’s material requires the use of spatial descriptors to setup the KDE that will be used.</a:t>
            </a:r>
          </a:p>
        </p:txBody>
      </p:sp>
      <p:sp>
        <p:nvSpPr>
          <p:cNvPr id="4" name="TextBox 3"/>
          <p:cNvSpPr txBox="1"/>
          <p:nvPr/>
        </p:nvSpPr>
        <p:spPr>
          <a:xfrm>
            <a:off x="1828800" y="2364430"/>
            <a:ext cx="8839200" cy="707886"/>
          </a:xfrm>
          <a:prstGeom prst="rect">
            <a:avLst/>
          </a:prstGeom>
          <a:noFill/>
        </p:spPr>
        <p:txBody>
          <a:bodyPr wrap="square" rtlCol="0">
            <a:spAutoFit/>
          </a:bodyPr>
          <a:lstStyle/>
          <a:p>
            <a:pPr>
              <a:buFont typeface="Arial" pitchFamily="34" charset="0"/>
              <a:buChar char="•"/>
            </a:pPr>
            <a:r>
              <a:rPr lang="en-US" sz="2000" dirty="0"/>
              <a:t>The </a:t>
            </a:r>
            <a:r>
              <a:rPr lang="en-US" sz="2000" b="1" i="1" dirty="0"/>
              <a:t>Mean Center </a:t>
            </a:r>
            <a:r>
              <a:rPr lang="en-US" sz="2000" dirty="0"/>
              <a:t>was calculated for each species in 2006. This is the mean latitude and longitude coordinate pair for the carcasses.</a:t>
            </a:r>
            <a:endParaRPr lang="en-US" sz="2000" b="1" i="1" dirty="0"/>
          </a:p>
        </p:txBody>
      </p:sp>
      <p:sp>
        <p:nvSpPr>
          <p:cNvPr id="6" name="TextBox 5"/>
          <p:cNvSpPr txBox="1"/>
          <p:nvPr/>
        </p:nvSpPr>
        <p:spPr>
          <a:xfrm>
            <a:off x="1828800" y="4495166"/>
            <a:ext cx="8839200" cy="1631216"/>
          </a:xfrm>
          <a:prstGeom prst="rect">
            <a:avLst/>
          </a:prstGeom>
          <a:noFill/>
        </p:spPr>
        <p:txBody>
          <a:bodyPr wrap="square" rtlCol="0">
            <a:spAutoFit/>
          </a:bodyPr>
          <a:lstStyle/>
          <a:p>
            <a:pPr>
              <a:buFont typeface="Arial" pitchFamily="34" charset="0"/>
              <a:buChar char="•"/>
            </a:pPr>
            <a:r>
              <a:rPr lang="en-US" sz="2000" dirty="0"/>
              <a:t>The </a:t>
            </a:r>
            <a:r>
              <a:rPr lang="en-US" sz="2000" b="1" i="1" dirty="0"/>
              <a:t>Spatial Standard Distance </a:t>
            </a:r>
            <a:r>
              <a:rPr lang="en-US" sz="2000" dirty="0"/>
              <a:t>is used as a measure of overall dispersion around the mean center. While the directionality component is not captured, this illustrates the scope of dispersion in each species. This measure is also used in the calculation of the optimal bandwidth for employing the Kernel Density Estimation (KDE) to visualize concentration of cases.</a:t>
            </a:r>
          </a:p>
        </p:txBody>
      </p:sp>
      <p:sp>
        <p:nvSpPr>
          <p:cNvPr id="7" name="Rectangle 2"/>
          <p:cNvSpPr>
            <a:spLocks noChangeArrowheads="1"/>
          </p:cNvSpPr>
          <p:nvPr/>
        </p:nvSpPr>
        <p:spPr bwMode="auto">
          <a:xfrm>
            <a:off x="3361174" y="420360"/>
            <a:ext cx="6394858" cy="519113"/>
          </a:xfrm>
          <a:prstGeom prst="rect">
            <a:avLst/>
          </a:prstGeom>
          <a:noFill/>
          <a:ln w="9525">
            <a:noFill/>
            <a:miter lim="800000"/>
            <a:headEnd/>
            <a:tailEnd/>
          </a:ln>
          <a:effectLst/>
        </p:spPr>
        <p:txBody>
          <a:bodyPr wrap="square">
            <a:spAutoFit/>
          </a:bodyPr>
          <a:lstStyle/>
          <a:p>
            <a:pPr>
              <a:defRPr/>
            </a:pPr>
            <a:r>
              <a:rPr lang="en-US" sz="2800" b="1" dirty="0">
                <a:effectLst>
                  <a:outerShdw blurRad="38100" dist="38100" dir="2700000" algn="tl">
                    <a:srgbClr val="000000"/>
                  </a:outerShdw>
                </a:effectLst>
                <a:latin typeface="Trebuchet MS" pitchFamily="34" charset="0"/>
              </a:rPr>
              <a:t>Descriptive Spatial Statistics</a:t>
            </a:r>
          </a:p>
        </p:txBody>
      </p:sp>
    </p:spTree>
    <p:extLst>
      <p:ext uri="{BB962C8B-B14F-4D97-AF65-F5344CB8AC3E}">
        <p14:creationId xmlns:p14="http://schemas.microsoft.com/office/powerpoint/2010/main" val="3323455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scriptive_stats2006.jpg"/>
          <p:cNvPicPr>
            <a:picLocks noChangeAspect="1"/>
          </p:cNvPicPr>
          <p:nvPr/>
        </p:nvPicPr>
        <p:blipFill>
          <a:blip r:embed="rId3"/>
          <a:srcRect t="2222" b="32222"/>
          <a:stretch>
            <a:fillRect/>
          </a:stretch>
        </p:blipFill>
        <p:spPr>
          <a:xfrm>
            <a:off x="2899910" y="1180816"/>
            <a:ext cx="6152651" cy="5151404"/>
          </a:xfrm>
          <a:prstGeom prst="rect">
            <a:avLst/>
          </a:prstGeom>
        </p:spPr>
      </p:pic>
      <p:sp>
        <p:nvSpPr>
          <p:cNvPr id="4" name="TextBox 3"/>
          <p:cNvSpPr txBox="1"/>
          <p:nvPr/>
        </p:nvSpPr>
        <p:spPr>
          <a:xfrm>
            <a:off x="3189554" y="1362997"/>
            <a:ext cx="2285497" cy="369332"/>
          </a:xfrm>
          <a:prstGeom prst="rect">
            <a:avLst/>
          </a:prstGeom>
          <a:noFill/>
        </p:spPr>
        <p:txBody>
          <a:bodyPr wrap="none" rtlCol="0">
            <a:spAutoFit/>
          </a:bodyPr>
          <a:lstStyle/>
          <a:p>
            <a:r>
              <a:rPr lang="en-US" b="1" dirty="0"/>
              <a:t>Directionality of cases</a:t>
            </a:r>
          </a:p>
        </p:txBody>
      </p:sp>
      <p:sp>
        <p:nvSpPr>
          <p:cNvPr id="5" name="TextBox 4"/>
          <p:cNvSpPr txBox="1"/>
          <p:nvPr/>
        </p:nvSpPr>
        <p:spPr>
          <a:xfrm>
            <a:off x="6403168" y="3964493"/>
            <a:ext cx="1999906" cy="369332"/>
          </a:xfrm>
          <a:prstGeom prst="rect">
            <a:avLst/>
          </a:prstGeom>
          <a:noFill/>
        </p:spPr>
        <p:txBody>
          <a:bodyPr wrap="none" rtlCol="0">
            <a:spAutoFit/>
          </a:bodyPr>
          <a:lstStyle/>
          <a:p>
            <a:r>
              <a:rPr lang="en-US" b="1" dirty="0"/>
              <a:t>Dispersion of cases</a:t>
            </a:r>
          </a:p>
        </p:txBody>
      </p:sp>
      <p:sp>
        <p:nvSpPr>
          <p:cNvPr id="6" name="Rectangle 2"/>
          <p:cNvSpPr>
            <a:spLocks noChangeArrowheads="1"/>
          </p:cNvSpPr>
          <p:nvPr/>
        </p:nvSpPr>
        <p:spPr bwMode="auto">
          <a:xfrm>
            <a:off x="3361174" y="420360"/>
            <a:ext cx="6394858" cy="519113"/>
          </a:xfrm>
          <a:prstGeom prst="rect">
            <a:avLst/>
          </a:prstGeom>
          <a:noFill/>
          <a:ln w="9525">
            <a:noFill/>
            <a:miter lim="800000"/>
            <a:headEnd/>
            <a:tailEnd/>
          </a:ln>
          <a:effectLst/>
        </p:spPr>
        <p:txBody>
          <a:bodyPr wrap="square">
            <a:spAutoFit/>
          </a:bodyPr>
          <a:lstStyle/>
          <a:p>
            <a:pPr>
              <a:defRPr/>
            </a:pPr>
            <a:r>
              <a:rPr lang="en-US" sz="2800" b="1" dirty="0">
                <a:effectLst>
                  <a:outerShdw blurRad="38100" dist="38100" dir="2700000" algn="tl">
                    <a:srgbClr val="000000"/>
                  </a:outerShdw>
                </a:effectLst>
                <a:latin typeface="Trebuchet MS" pitchFamily="34" charset="0"/>
              </a:rPr>
              <a:t>Descriptive Spatial Statistics 2006</a:t>
            </a:r>
          </a:p>
        </p:txBody>
      </p:sp>
    </p:spTree>
    <p:extLst>
      <p:ext uri="{BB962C8B-B14F-4D97-AF65-F5344CB8AC3E}">
        <p14:creationId xmlns:p14="http://schemas.microsoft.com/office/powerpoint/2010/main" val="166130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3359287" y="430319"/>
            <a:ext cx="6248400" cy="519113"/>
          </a:xfrm>
          <a:prstGeom prst="rect">
            <a:avLst/>
          </a:prstGeom>
          <a:noFill/>
          <a:ln w="9525">
            <a:noFill/>
            <a:miter lim="800000"/>
            <a:headEnd/>
            <a:tailEnd/>
          </a:ln>
          <a:effectLst/>
        </p:spPr>
        <p:txBody>
          <a:bodyPr wrap="square">
            <a:spAutoFit/>
          </a:bodyPr>
          <a:lstStyle/>
          <a:p>
            <a:pPr>
              <a:defRPr/>
            </a:pPr>
            <a:r>
              <a:rPr lang="en-US" sz="2800" b="1" dirty="0">
                <a:effectLst>
                  <a:outerShdw blurRad="38100" dist="38100" dir="2700000" algn="tl">
                    <a:srgbClr val="000000"/>
                  </a:outerShdw>
                </a:effectLst>
                <a:latin typeface="Trebuchet MS" pitchFamily="34" charset="0"/>
              </a:rPr>
              <a:t>Kernel Density or Point Density?</a:t>
            </a:r>
          </a:p>
        </p:txBody>
      </p:sp>
      <p:sp>
        <p:nvSpPr>
          <p:cNvPr id="206851" name="Rectangle 3"/>
          <p:cNvSpPr>
            <a:spLocks noChangeArrowheads="1"/>
          </p:cNvSpPr>
          <p:nvPr/>
        </p:nvSpPr>
        <p:spPr bwMode="auto">
          <a:xfrm>
            <a:off x="1752600" y="1613439"/>
            <a:ext cx="8915400" cy="1200329"/>
          </a:xfrm>
          <a:prstGeom prst="rect">
            <a:avLst/>
          </a:prstGeom>
          <a:noFill/>
          <a:ln w="9525">
            <a:noFill/>
            <a:miter lim="800000"/>
            <a:headEnd/>
            <a:tailEnd/>
          </a:ln>
        </p:spPr>
        <p:txBody>
          <a:bodyPr>
            <a:spAutoFit/>
          </a:bodyPr>
          <a:lstStyle/>
          <a:p>
            <a:pPr>
              <a:buFontTx/>
              <a:buChar char="•"/>
            </a:pPr>
            <a:r>
              <a:rPr lang="en-US" sz="2400" b="1" dirty="0"/>
              <a:t>Point density is a simple calculation of points per unit area; in ArcGIS this will be a gridded raster surface at a defined cell size (set by the user)</a:t>
            </a:r>
          </a:p>
        </p:txBody>
      </p:sp>
      <p:sp>
        <p:nvSpPr>
          <p:cNvPr id="206852" name="Rectangle 4"/>
          <p:cNvSpPr>
            <a:spLocks noChangeArrowheads="1"/>
          </p:cNvSpPr>
          <p:nvPr/>
        </p:nvSpPr>
        <p:spPr bwMode="auto">
          <a:xfrm>
            <a:off x="1752600" y="4737639"/>
            <a:ext cx="8915400" cy="830997"/>
          </a:xfrm>
          <a:prstGeom prst="rect">
            <a:avLst/>
          </a:prstGeom>
          <a:noFill/>
          <a:ln w="9525">
            <a:noFill/>
            <a:miter lim="800000"/>
            <a:headEnd/>
            <a:tailEnd/>
          </a:ln>
        </p:spPr>
        <p:txBody>
          <a:bodyPr>
            <a:spAutoFit/>
          </a:bodyPr>
          <a:lstStyle/>
          <a:p>
            <a:pPr>
              <a:buFontTx/>
              <a:buChar char="•"/>
            </a:pPr>
            <a:r>
              <a:rPr lang="en-US" sz="2400" b="1" dirty="0"/>
              <a:t>Can be used to identify local “hotspots” across the landscape using point data sets</a:t>
            </a:r>
          </a:p>
        </p:txBody>
      </p:sp>
      <p:sp>
        <p:nvSpPr>
          <p:cNvPr id="206853" name="Rectangle 5"/>
          <p:cNvSpPr>
            <a:spLocks noChangeArrowheads="1"/>
          </p:cNvSpPr>
          <p:nvPr/>
        </p:nvSpPr>
        <p:spPr bwMode="auto">
          <a:xfrm>
            <a:off x="1752600" y="3132974"/>
            <a:ext cx="8915400" cy="1200329"/>
          </a:xfrm>
          <a:prstGeom prst="rect">
            <a:avLst/>
          </a:prstGeom>
          <a:noFill/>
          <a:ln w="9525">
            <a:noFill/>
            <a:miter lim="800000"/>
            <a:headEnd/>
            <a:tailEnd/>
          </a:ln>
        </p:spPr>
        <p:txBody>
          <a:bodyPr>
            <a:spAutoFit/>
          </a:bodyPr>
          <a:lstStyle/>
          <a:p>
            <a:pPr>
              <a:buFontTx/>
              <a:buChar char="•"/>
            </a:pPr>
            <a:r>
              <a:rPr lang="en-US" sz="2400" b="1" dirty="0"/>
              <a:t>KDE uses a distance decay-based function to estimate higher values at the point locations and diminish as the distance away from the point increases</a:t>
            </a:r>
          </a:p>
        </p:txBody>
      </p:sp>
    </p:spTree>
    <p:custDataLst>
      <p:tags r:id="rId1"/>
    </p:custDataLst>
    <p:extLst>
      <p:ext uri="{BB962C8B-B14F-4D97-AF65-F5344CB8AC3E}">
        <p14:creationId xmlns:p14="http://schemas.microsoft.com/office/powerpoint/2010/main" val="1166055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6851"/>
                                        </p:tgtEl>
                                        <p:attrNameLst>
                                          <p:attrName>style.visibility</p:attrName>
                                        </p:attrNameLst>
                                      </p:cBhvr>
                                      <p:to>
                                        <p:strVal val="visible"/>
                                      </p:to>
                                    </p:set>
                                    <p:animEffect transition="in" filter="dissolve">
                                      <p:cBhvr>
                                        <p:cTn id="7" dur="500"/>
                                        <p:tgtEl>
                                          <p:spTgt spid="2068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6853"/>
                                        </p:tgtEl>
                                        <p:attrNameLst>
                                          <p:attrName>style.visibility</p:attrName>
                                        </p:attrNameLst>
                                      </p:cBhvr>
                                      <p:to>
                                        <p:strVal val="visible"/>
                                      </p:to>
                                    </p:set>
                                    <p:animEffect transition="in" filter="dissolve">
                                      <p:cBhvr>
                                        <p:cTn id="12" dur="500"/>
                                        <p:tgtEl>
                                          <p:spTgt spid="2068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6852"/>
                                        </p:tgtEl>
                                        <p:attrNameLst>
                                          <p:attrName>style.visibility</p:attrName>
                                        </p:attrNameLst>
                                      </p:cBhvr>
                                      <p:to>
                                        <p:strVal val="visible"/>
                                      </p:to>
                                    </p:set>
                                    <p:animEffect transition="in" filter="dissolve">
                                      <p:cBhvr>
                                        <p:cTn id="17" dur="500"/>
                                        <p:tgtEl>
                                          <p:spTgt spid="206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utoUpdateAnimBg="0"/>
      <p:bldP spid="206852" grpId="0" autoUpdateAnimBg="0"/>
      <p:bldP spid="20685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3361174" y="420360"/>
            <a:ext cx="6394858" cy="519113"/>
          </a:xfrm>
          <a:prstGeom prst="rect">
            <a:avLst/>
          </a:prstGeom>
          <a:noFill/>
          <a:ln w="9525">
            <a:noFill/>
            <a:miter lim="800000"/>
            <a:headEnd/>
            <a:tailEnd/>
          </a:ln>
          <a:effectLst/>
        </p:spPr>
        <p:txBody>
          <a:bodyPr wrap="square">
            <a:spAutoFit/>
          </a:bodyPr>
          <a:lstStyle/>
          <a:p>
            <a:pPr>
              <a:defRPr/>
            </a:pPr>
            <a:r>
              <a:rPr lang="en-US" sz="2800" b="1" dirty="0">
                <a:effectLst>
                  <a:outerShdw blurRad="38100" dist="38100" dir="2700000" algn="tl">
                    <a:srgbClr val="000000"/>
                  </a:outerShdw>
                </a:effectLst>
                <a:latin typeface="Trebuchet MS" pitchFamily="34" charset="0"/>
              </a:rPr>
              <a:t>What is Kernel Density Estimation?</a:t>
            </a:r>
          </a:p>
        </p:txBody>
      </p:sp>
      <p:sp>
        <p:nvSpPr>
          <p:cNvPr id="206851" name="Rectangle 3"/>
          <p:cNvSpPr>
            <a:spLocks noChangeArrowheads="1"/>
          </p:cNvSpPr>
          <p:nvPr/>
        </p:nvSpPr>
        <p:spPr bwMode="auto">
          <a:xfrm>
            <a:off x="1638300" y="1618721"/>
            <a:ext cx="8915400" cy="1200329"/>
          </a:xfrm>
          <a:prstGeom prst="rect">
            <a:avLst/>
          </a:prstGeom>
          <a:noFill/>
          <a:ln w="9525">
            <a:noFill/>
            <a:miter lim="800000"/>
            <a:headEnd/>
            <a:tailEnd/>
          </a:ln>
        </p:spPr>
        <p:txBody>
          <a:bodyPr>
            <a:spAutoFit/>
          </a:bodyPr>
          <a:lstStyle/>
          <a:p>
            <a:pPr>
              <a:buFontTx/>
              <a:buChar char="•"/>
            </a:pPr>
            <a:r>
              <a:rPr lang="en-US" sz="2400" b="1" dirty="0"/>
              <a:t>Employs a gridded surface, a kernel (with fixed) and case data to derive spatially smoothed surfaces that distribute cases across a landscape</a:t>
            </a:r>
          </a:p>
        </p:txBody>
      </p:sp>
      <p:sp>
        <p:nvSpPr>
          <p:cNvPr id="206852" name="Rectangle 4"/>
          <p:cNvSpPr>
            <a:spLocks noChangeArrowheads="1"/>
          </p:cNvSpPr>
          <p:nvPr/>
        </p:nvSpPr>
        <p:spPr bwMode="auto">
          <a:xfrm>
            <a:off x="1638300" y="4590521"/>
            <a:ext cx="8915400" cy="830997"/>
          </a:xfrm>
          <a:prstGeom prst="rect">
            <a:avLst/>
          </a:prstGeom>
          <a:noFill/>
          <a:ln w="9525">
            <a:noFill/>
            <a:miter lim="800000"/>
            <a:headEnd/>
            <a:tailEnd/>
          </a:ln>
        </p:spPr>
        <p:txBody>
          <a:bodyPr>
            <a:spAutoFit/>
          </a:bodyPr>
          <a:lstStyle/>
          <a:p>
            <a:pPr>
              <a:buFontTx/>
              <a:buChar char="•"/>
            </a:pPr>
            <a:r>
              <a:rPr lang="en-US" sz="2400" b="1" dirty="0"/>
              <a:t>Can be used to identify local “hotspots” across the landscape using point data sets</a:t>
            </a:r>
          </a:p>
        </p:txBody>
      </p:sp>
      <p:sp>
        <p:nvSpPr>
          <p:cNvPr id="206853" name="Rectangle 5"/>
          <p:cNvSpPr>
            <a:spLocks noChangeArrowheads="1"/>
          </p:cNvSpPr>
          <p:nvPr/>
        </p:nvSpPr>
        <p:spPr bwMode="auto">
          <a:xfrm>
            <a:off x="1638300" y="2985856"/>
            <a:ext cx="8915400" cy="1200329"/>
          </a:xfrm>
          <a:prstGeom prst="rect">
            <a:avLst/>
          </a:prstGeom>
          <a:noFill/>
          <a:ln w="9525">
            <a:noFill/>
            <a:miter lim="800000"/>
            <a:headEnd/>
            <a:tailEnd/>
          </a:ln>
        </p:spPr>
        <p:txBody>
          <a:bodyPr>
            <a:spAutoFit/>
          </a:bodyPr>
          <a:lstStyle/>
          <a:p>
            <a:pPr>
              <a:buFontTx/>
              <a:buChar char="•"/>
            </a:pPr>
            <a:r>
              <a:rPr lang="en-US" sz="2400" b="1" dirty="0"/>
              <a:t>KDE is a smoothed  visualization of case “concentration” – density estimation is a prediction of the distribution of events across a landscape based on values at available point locations </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6851"/>
                                        </p:tgtEl>
                                        <p:attrNameLst>
                                          <p:attrName>style.visibility</p:attrName>
                                        </p:attrNameLst>
                                      </p:cBhvr>
                                      <p:to>
                                        <p:strVal val="visible"/>
                                      </p:to>
                                    </p:set>
                                    <p:animEffect transition="in" filter="dissolve">
                                      <p:cBhvr>
                                        <p:cTn id="7" dur="500"/>
                                        <p:tgtEl>
                                          <p:spTgt spid="2068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6853"/>
                                        </p:tgtEl>
                                        <p:attrNameLst>
                                          <p:attrName>style.visibility</p:attrName>
                                        </p:attrNameLst>
                                      </p:cBhvr>
                                      <p:to>
                                        <p:strVal val="visible"/>
                                      </p:to>
                                    </p:set>
                                    <p:animEffect transition="in" filter="dissolve">
                                      <p:cBhvr>
                                        <p:cTn id="12" dur="500"/>
                                        <p:tgtEl>
                                          <p:spTgt spid="2068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6852"/>
                                        </p:tgtEl>
                                        <p:attrNameLst>
                                          <p:attrName>style.visibility</p:attrName>
                                        </p:attrNameLst>
                                      </p:cBhvr>
                                      <p:to>
                                        <p:strVal val="visible"/>
                                      </p:to>
                                    </p:set>
                                    <p:animEffect transition="in" filter="dissolve">
                                      <p:cBhvr>
                                        <p:cTn id="17" dur="500"/>
                                        <p:tgtEl>
                                          <p:spTgt spid="206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utoUpdateAnimBg="0"/>
      <p:bldP spid="206852" grpId="0" autoUpdateAnimBg="0"/>
      <p:bldP spid="20685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DE2006_v1.jpg"/>
          <p:cNvPicPr>
            <a:picLocks noChangeAspect="1"/>
          </p:cNvPicPr>
          <p:nvPr/>
        </p:nvPicPr>
        <p:blipFill>
          <a:blip r:embed="rId3"/>
          <a:stretch>
            <a:fillRect/>
          </a:stretch>
        </p:blipFill>
        <p:spPr>
          <a:xfrm>
            <a:off x="5368636" y="0"/>
            <a:ext cx="5299364" cy="6858000"/>
          </a:xfrm>
          <a:prstGeom prst="rect">
            <a:avLst/>
          </a:prstGeom>
        </p:spPr>
      </p:pic>
      <p:graphicFrame>
        <p:nvGraphicFramePr>
          <p:cNvPr id="5" name="Table 4"/>
          <p:cNvGraphicFramePr>
            <a:graphicFrameLocks noGrp="1"/>
          </p:cNvGraphicFramePr>
          <p:nvPr/>
        </p:nvGraphicFramePr>
        <p:xfrm>
          <a:off x="1701800" y="3966278"/>
          <a:ext cx="3632201" cy="1267460"/>
        </p:xfrm>
        <a:graphic>
          <a:graphicData uri="http://schemas.openxmlformats.org/drawingml/2006/table">
            <a:tbl>
              <a:tblPr/>
              <a:tblGrid>
                <a:gridCol w="748646">
                  <a:extLst>
                    <a:ext uri="{9D8B030D-6E8A-4147-A177-3AD203B41FA5}">
                      <a16:colId xmlns:a16="http://schemas.microsoft.com/office/drawing/2014/main" val="20000"/>
                    </a:ext>
                  </a:extLst>
                </a:gridCol>
                <a:gridCol w="751818">
                  <a:extLst>
                    <a:ext uri="{9D8B030D-6E8A-4147-A177-3AD203B41FA5}">
                      <a16:colId xmlns:a16="http://schemas.microsoft.com/office/drawing/2014/main" val="20001"/>
                    </a:ext>
                  </a:extLst>
                </a:gridCol>
                <a:gridCol w="1421158">
                  <a:extLst>
                    <a:ext uri="{9D8B030D-6E8A-4147-A177-3AD203B41FA5}">
                      <a16:colId xmlns:a16="http://schemas.microsoft.com/office/drawing/2014/main" val="20002"/>
                    </a:ext>
                  </a:extLst>
                </a:gridCol>
                <a:gridCol w="710579">
                  <a:extLst>
                    <a:ext uri="{9D8B030D-6E8A-4147-A177-3AD203B41FA5}">
                      <a16:colId xmlns:a16="http://schemas.microsoft.com/office/drawing/2014/main" val="20003"/>
                    </a:ext>
                  </a:extLst>
                </a:gridCol>
              </a:tblGrid>
              <a:tr h="316865">
                <a:tc>
                  <a:txBody>
                    <a:bodyPr/>
                    <a:lstStyle/>
                    <a:p>
                      <a:pPr algn="ctr" fontAlgn="ctr"/>
                      <a:r>
                        <a:rPr lang="en-US" sz="1400" b="0" i="0" u="none" strike="noStrike" dirty="0">
                          <a:solidFill>
                            <a:schemeClr val="tx1"/>
                          </a:solidFill>
                          <a:latin typeface="Calibri"/>
                        </a:rPr>
                        <a:t>Species</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400" b="0" i="0" u="none" strike="noStrike">
                          <a:solidFill>
                            <a:schemeClr val="tx1"/>
                          </a:solidFill>
                          <a:latin typeface="Calibri"/>
                        </a:rPr>
                        <a:t>n</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chemeClr val="tx1"/>
                          </a:solidFill>
                          <a:latin typeface="Calibri"/>
                        </a:rPr>
                        <a:t>Standard distance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chemeClr val="tx1"/>
                          </a:solidFill>
                          <a:latin typeface="Calibri"/>
                        </a:rPr>
                        <a:t>h</a:t>
                      </a:r>
                      <a:r>
                        <a:rPr lang="en-US" sz="1000" b="0" i="0" u="none" strike="noStrike" dirty="0">
                          <a:solidFill>
                            <a:schemeClr val="tx1"/>
                          </a:solidFill>
                          <a:latin typeface="Calibri"/>
                        </a:rPr>
                        <a:t>opt</a:t>
                      </a:r>
                      <a:endParaRPr lang="en-US" sz="1400" b="0" i="0" u="none" strike="noStrike" dirty="0">
                        <a:solidFill>
                          <a:schemeClr val="tx1"/>
                        </a:solidFill>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6865">
                <a:tc>
                  <a:txBody>
                    <a:bodyPr/>
                    <a:lstStyle/>
                    <a:p>
                      <a:pPr algn="ctr" fontAlgn="ctr"/>
                      <a:r>
                        <a:rPr lang="en-US" sz="1400" b="0" i="0" u="none" strike="noStrike" dirty="0">
                          <a:solidFill>
                            <a:schemeClr val="tx1"/>
                          </a:solidFill>
                          <a:latin typeface="Calibri"/>
                        </a:rPr>
                        <a:t>Zebra</a:t>
                      </a:r>
                    </a:p>
                  </a:txBody>
                  <a:tcPr marL="9525" marR="9525" marT="952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r>
                        <a:rPr lang="en-US" sz="1400" b="0" i="0" u="none" strike="noStrike" dirty="0">
                          <a:solidFill>
                            <a:schemeClr val="tx1"/>
                          </a:solidFill>
                          <a:latin typeface="Calibri"/>
                        </a:rPr>
                        <a:t>41</a:t>
                      </a:r>
                    </a:p>
                  </a:txBody>
                  <a:tcPr marL="9525" marR="9525" marT="952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chemeClr val="tx1"/>
                          </a:solidFill>
                          <a:latin typeface="Calibri"/>
                        </a:rPr>
                        <a:t>6831.79</a:t>
                      </a:r>
                    </a:p>
                  </a:txBody>
                  <a:tcPr marL="9525" marR="9525" marT="952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chemeClr val="tx1"/>
                          </a:solidFill>
                          <a:latin typeface="Calibri"/>
                        </a:rPr>
                        <a:t>2439.58</a:t>
                      </a:r>
                    </a:p>
                  </a:txBody>
                  <a:tcPr marL="9525" marR="9525" marT="9525" marB="0" anchor="ctr">
                    <a:lnL>
                      <a:noFill/>
                    </a:lnL>
                    <a:lnR>
                      <a:noFill/>
                    </a:lnR>
                    <a:lnT w="2540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16865">
                <a:tc>
                  <a:txBody>
                    <a:bodyPr/>
                    <a:lstStyle/>
                    <a:p>
                      <a:pPr algn="ctr" fontAlgn="ctr"/>
                      <a:r>
                        <a:rPr lang="en-US" sz="1400" b="0" i="0" u="none" strike="noStrike">
                          <a:solidFill>
                            <a:schemeClr val="tx1"/>
                          </a:solidFill>
                          <a:latin typeface="Calibri"/>
                        </a:rPr>
                        <a:t>Buffalo</a:t>
                      </a:r>
                    </a:p>
                  </a:txBody>
                  <a:tcPr marL="9525" marR="9525" marT="9525" marB="0" anchor="ctr">
                    <a:lnL>
                      <a:noFill/>
                    </a:lnL>
                    <a:lnR>
                      <a:noFill/>
                    </a:lnR>
                    <a:lnT>
                      <a:noFill/>
                    </a:lnT>
                    <a:lnB>
                      <a:noFill/>
                    </a:lnB>
                  </a:tcPr>
                </a:tc>
                <a:tc>
                  <a:txBody>
                    <a:bodyPr/>
                    <a:lstStyle/>
                    <a:p>
                      <a:pPr algn="ctr" fontAlgn="ctr"/>
                      <a:r>
                        <a:rPr lang="en-US" sz="1400" b="0" i="0" u="none" strike="noStrike">
                          <a:solidFill>
                            <a:schemeClr val="tx1"/>
                          </a:solidFill>
                          <a:latin typeface="Calibri"/>
                        </a:rPr>
                        <a:t>105</a:t>
                      </a:r>
                    </a:p>
                  </a:txBody>
                  <a:tcPr marL="9525" marR="9525" marT="9525" marB="0" anchor="ctr">
                    <a:lnL>
                      <a:noFill/>
                    </a:lnL>
                    <a:lnR>
                      <a:noFill/>
                    </a:lnR>
                    <a:lnT>
                      <a:noFill/>
                    </a:lnT>
                    <a:lnB>
                      <a:noFill/>
                    </a:lnB>
                  </a:tcPr>
                </a:tc>
                <a:tc>
                  <a:txBody>
                    <a:bodyPr/>
                    <a:lstStyle/>
                    <a:p>
                      <a:pPr algn="ctr" fontAlgn="ctr"/>
                      <a:r>
                        <a:rPr lang="en-US" sz="1400" b="0" i="0" u="none" strike="noStrike">
                          <a:solidFill>
                            <a:schemeClr val="tx1"/>
                          </a:solidFill>
                          <a:latin typeface="Calibri"/>
                        </a:rPr>
                        <a:t>10382.18</a:t>
                      </a:r>
                    </a:p>
                  </a:txBody>
                  <a:tcPr marL="9525" marR="9525" marT="9525" marB="0" anchor="ctr">
                    <a:lnL>
                      <a:noFill/>
                    </a:lnL>
                    <a:lnR>
                      <a:noFill/>
                    </a:lnR>
                    <a:lnT>
                      <a:noFill/>
                    </a:lnT>
                    <a:lnB>
                      <a:noFill/>
                    </a:lnB>
                  </a:tcPr>
                </a:tc>
                <a:tc>
                  <a:txBody>
                    <a:bodyPr/>
                    <a:lstStyle/>
                    <a:p>
                      <a:pPr algn="ctr" fontAlgn="ctr"/>
                      <a:r>
                        <a:rPr lang="en-US" sz="1400" b="0" i="0" u="none" strike="noStrike">
                          <a:solidFill>
                            <a:schemeClr val="tx1"/>
                          </a:solidFill>
                          <a:latin typeface="Calibri"/>
                        </a:rPr>
                        <a:t>2930.68</a:t>
                      </a:r>
                    </a:p>
                  </a:txBody>
                  <a:tcPr marL="9525" marR="9525" marT="9525" marB="0" anchor="ctr">
                    <a:lnL>
                      <a:noFill/>
                    </a:lnL>
                    <a:lnR>
                      <a:noFill/>
                    </a:lnR>
                    <a:lnT>
                      <a:noFill/>
                    </a:lnT>
                    <a:lnB>
                      <a:noFill/>
                    </a:lnB>
                  </a:tcPr>
                </a:tc>
                <a:extLst>
                  <a:ext uri="{0D108BD9-81ED-4DB2-BD59-A6C34878D82A}">
                    <a16:rowId xmlns:a16="http://schemas.microsoft.com/office/drawing/2014/main" val="10002"/>
                  </a:ext>
                </a:extLst>
              </a:tr>
              <a:tr h="316865">
                <a:tc>
                  <a:txBody>
                    <a:bodyPr/>
                    <a:lstStyle/>
                    <a:p>
                      <a:pPr algn="ctr" fontAlgn="ctr"/>
                      <a:r>
                        <a:rPr lang="en-US" sz="1400" b="0" i="0" u="none" strike="noStrike">
                          <a:solidFill>
                            <a:schemeClr val="tx1"/>
                          </a:solidFill>
                          <a:latin typeface="Calibri"/>
                        </a:rPr>
                        <a:t>Elephant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chemeClr val="tx1"/>
                          </a:solidFill>
                          <a:latin typeface="Calibri"/>
                        </a:rPr>
                        <a:t>31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chemeClr val="tx1"/>
                          </a:solidFill>
                          <a:latin typeface="Calibri"/>
                        </a:rPr>
                        <a:t>8851.35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chemeClr val="tx1"/>
                          </a:solidFill>
                          <a:latin typeface="Calibri"/>
                        </a:rPr>
                        <a:t>3389.58</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28674" name="Picture 2" descr="http://www.plosone.org/article/fetchObject.action?uri=info:doi/10.1371/journal.pone.0021830.e002&amp;representation=PNG"/>
          <p:cNvPicPr>
            <a:picLocks noChangeAspect="1" noChangeArrowheads="1"/>
          </p:cNvPicPr>
          <p:nvPr/>
        </p:nvPicPr>
        <p:blipFill>
          <a:blip r:embed="rId4"/>
          <a:srcRect/>
          <a:stretch>
            <a:fillRect/>
          </a:stretch>
        </p:blipFill>
        <p:spPr bwMode="auto">
          <a:xfrm>
            <a:off x="2667000" y="2771616"/>
            <a:ext cx="1390650" cy="642849"/>
          </a:xfrm>
          <a:prstGeom prst="rect">
            <a:avLst/>
          </a:prstGeom>
          <a:noFill/>
        </p:spPr>
      </p:pic>
      <p:sp>
        <p:nvSpPr>
          <p:cNvPr id="7" name="TextBox 6"/>
          <p:cNvSpPr txBox="1"/>
          <p:nvPr/>
        </p:nvSpPr>
        <p:spPr>
          <a:xfrm>
            <a:off x="1676401" y="5233739"/>
            <a:ext cx="2095767" cy="307777"/>
          </a:xfrm>
          <a:prstGeom prst="rect">
            <a:avLst/>
          </a:prstGeom>
          <a:noFill/>
        </p:spPr>
        <p:txBody>
          <a:bodyPr wrap="none" rtlCol="0">
            <a:spAutoFit/>
          </a:bodyPr>
          <a:lstStyle/>
          <a:p>
            <a:r>
              <a:rPr lang="en-US" sz="1400" dirty="0"/>
              <a:t>All distances are in meters</a:t>
            </a:r>
          </a:p>
        </p:txBody>
      </p:sp>
      <p:sp>
        <p:nvSpPr>
          <p:cNvPr id="8" name="Title 1"/>
          <p:cNvSpPr>
            <a:spLocks noGrp="1"/>
          </p:cNvSpPr>
          <p:nvPr>
            <p:ph type="title" idx="4294967295"/>
          </p:nvPr>
        </p:nvSpPr>
        <p:spPr>
          <a:xfrm>
            <a:off x="1524001" y="1618803"/>
            <a:ext cx="4056063" cy="1143000"/>
          </a:xfrm>
        </p:spPr>
        <p:txBody>
          <a:bodyPr>
            <a:normAutofit/>
          </a:bodyPr>
          <a:lstStyle/>
          <a:p>
            <a:r>
              <a:rPr lang="en-US" sz="2400" dirty="0"/>
              <a:t>Kernel Density Estimates by Species 2006</a:t>
            </a:r>
          </a:p>
        </p:txBody>
      </p:sp>
      <p:sp>
        <p:nvSpPr>
          <p:cNvPr id="9" name="Rectangle 8"/>
          <p:cNvSpPr/>
          <p:nvPr/>
        </p:nvSpPr>
        <p:spPr>
          <a:xfrm>
            <a:off x="1589787" y="5541516"/>
            <a:ext cx="2832635" cy="276999"/>
          </a:xfrm>
          <a:prstGeom prst="rect">
            <a:avLst/>
          </a:prstGeom>
        </p:spPr>
        <p:txBody>
          <a:bodyPr wrap="none">
            <a:spAutoFit/>
          </a:bodyPr>
          <a:lstStyle/>
          <a:p>
            <a:r>
              <a:rPr lang="en-US" sz="1200" b="1" dirty="0"/>
              <a:t>Blackburn and Alexander (In Preparation)</a:t>
            </a:r>
            <a:endParaRPr lang="en-US" sz="1200" dirty="0"/>
          </a:p>
        </p:txBody>
      </p:sp>
    </p:spTree>
    <p:extLst>
      <p:ext uri="{BB962C8B-B14F-4D97-AF65-F5344CB8AC3E}">
        <p14:creationId xmlns:p14="http://schemas.microsoft.com/office/powerpoint/2010/main" val="608462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ChangeArrowheads="1"/>
          </p:cNvSpPr>
          <p:nvPr/>
        </p:nvSpPr>
        <p:spPr bwMode="auto">
          <a:xfrm>
            <a:off x="1855149" y="1489519"/>
            <a:ext cx="8915400" cy="400110"/>
          </a:xfrm>
          <a:prstGeom prst="rect">
            <a:avLst/>
          </a:prstGeom>
          <a:noFill/>
          <a:ln w="9525">
            <a:noFill/>
            <a:miter lim="800000"/>
            <a:headEnd/>
            <a:tailEnd/>
          </a:ln>
          <a:effectLst/>
        </p:spPr>
        <p:txBody>
          <a:bodyPr>
            <a:spAutoFit/>
          </a:bodyPr>
          <a:lstStyle/>
          <a:p>
            <a:pPr>
              <a:buFontTx/>
              <a:buChar char="•"/>
            </a:pPr>
            <a:r>
              <a:rPr lang="en-US" sz="2000" b="1" dirty="0"/>
              <a:t>Global – Is there </a:t>
            </a:r>
            <a:r>
              <a:rPr lang="en-US" sz="2000" b="1" i="1" dirty="0"/>
              <a:t>Clustering</a:t>
            </a:r>
            <a:endParaRPr lang="en-US" sz="2000" b="1" dirty="0"/>
          </a:p>
        </p:txBody>
      </p:sp>
      <p:sp>
        <p:nvSpPr>
          <p:cNvPr id="88068" name="Rectangle 4"/>
          <p:cNvSpPr>
            <a:spLocks noChangeArrowheads="1"/>
          </p:cNvSpPr>
          <p:nvPr/>
        </p:nvSpPr>
        <p:spPr bwMode="auto">
          <a:xfrm>
            <a:off x="1855150" y="2012443"/>
            <a:ext cx="8355651" cy="400110"/>
          </a:xfrm>
          <a:prstGeom prst="rect">
            <a:avLst/>
          </a:prstGeom>
          <a:noFill/>
          <a:ln w="9525">
            <a:noFill/>
            <a:miter lim="800000"/>
            <a:headEnd/>
            <a:tailEnd/>
          </a:ln>
          <a:effectLst/>
        </p:spPr>
        <p:txBody>
          <a:bodyPr wrap="square">
            <a:spAutoFit/>
          </a:bodyPr>
          <a:lstStyle/>
          <a:p>
            <a:pPr>
              <a:buFontTx/>
              <a:buChar char="•"/>
            </a:pPr>
            <a:r>
              <a:rPr lang="en-US" sz="2000" b="1" dirty="0"/>
              <a:t>Local – </a:t>
            </a:r>
            <a:r>
              <a:rPr lang="en-US" sz="2000" b="1" i="1" dirty="0"/>
              <a:t>Where are clusters, structure of clusters, scale of clusters</a:t>
            </a:r>
            <a:endParaRPr lang="en-US" sz="2000" b="1" dirty="0"/>
          </a:p>
        </p:txBody>
      </p:sp>
      <p:sp>
        <p:nvSpPr>
          <p:cNvPr id="88069" name="Rectangle 5"/>
          <p:cNvSpPr>
            <a:spLocks noChangeArrowheads="1"/>
          </p:cNvSpPr>
          <p:nvPr/>
        </p:nvSpPr>
        <p:spPr bwMode="auto">
          <a:xfrm>
            <a:off x="1855149" y="2530213"/>
            <a:ext cx="8458200" cy="400110"/>
          </a:xfrm>
          <a:prstGeom prst="rect">
            <a:avLst/>
          </a:prstGeom>
          <a:noFill/>
          <a:ln w="9525">
            <a:noFill/>
            <a:miter lim="800000"/>
            <a:headEnd/>
            <a:tailEnd/>
          </a:ln>
          <a:effectLst/>
        </p:spPr>
        <p:txBody>
          <a:bodyPr>
            <a:spAutoFit/>
          </a:bodyPr>
          <a:lstStyle/>
          <a:p>
            <a:pPr>
              <a:buFontTx/>
              <a:buChar char="•"/>
            </a:pPr>
            <a:r>
              <a:rPr lang="en-US" sz="2000" b="1" dirty="0"/>
              <a:t>Employ point-pattern-analysis (PPA) or group-level spatial autocorrelation</a:t>
            </a:r>
          </a:p>
        </p:txBody>
      </p:sp>
      <p:pic>
        <p:nvPicPr>
          <p:cNvPr id="88072" name="Picture 8" descr="grid_surface2"/>
          <p:cNvPicPr>
            <a:picLocks noChangeAspect="1" noChangeArrowheads="1"/>
          </p:cNvPicPr>
          <p:nvPr/>
        </p:nvPicPr>
        <p:blipFill>
          <a:blip r:embed="rId3" cstate="print"/>
          <a:srcRect/>
          <a:stretch>
            <a:fillRect/>
          </a:stretch>
        </p:blipFill>
        <p:spPr bwMode="auto">
          <a:xfrm>
            <a:off x="1855149" y="3193901"/>
            <a:ext cx="4002312" cy="3089832"/>
          </a:xfrm>
          <a:prstGeom prst="rect">
            <a:avLst/>
          </a:prstGeom>
          <a:noFill/>
        </p:spPr>
      </p:pic>
      <p:pic>
        <p:nvPicPr>
          <p:cNvPr id="88073" name="Picture 9" descr="cow1960"/>
          <p:cNvPicPr>
            <a:picLocks noChangeAspect="1" noChangeArrowheads="1"/>
          </p:cNvPicPr>
          <p:nvPr/>
        </p:nvPicPr>
        <p:blipFill>
          <a:blip r:embed="rId4" cstate="print"/>
          <a:srcRect l="8899" r="2771" b="6354"/>
          <a:stretch>
            <a:fillRect/>
          </a:stretch>
        </p:blipFill>
        <p:spPr bwMode="auto">
          <a:xfrm>
            <a:off x="5857462" y="3548271"/>
            <a:ext cx="4333179" cy="2246243"/>
          </a:xfrm>
          <a:prstGeom prst="rect">
            <a:avLst/>
          </a:prstGeom>
          <a:noFill/>
        </p:spPr>
      </p:pic>
      <p:sp>
        <p:nvSpPr>
          <p:cNvPr id="88074" name="Text Box 10"/>
          <p:cNvSpPr txBox="1">
            <a:spLocks noChangeArrowheads="1"/>
          </p:cNvSpPr>
          <p:nvPr/>
        </p:nvSpPr>
        <p:spPr bwMode="auto">
          <a:xfrm>
            <a:off x="8305800" y="6477001"/>
            <a:ext cx="3886200" cy="366713"/>
          </a:xfrm>
          <a:prstGeom prst="rect">
            <a:avLst/>
          </a:prstGeom>
          <a:noFill/>
          <a:ln w="9525">
            <a:noFill/>
            <a:miter lim="800000"/>
            <a:headEnd/>
            <a:tailEnd/>
          </a:ln>
          <a:effectLst/>
        </p:spPr>
        <p:txBody>
          <a:bodyPr>
            <a:spAutoFit/>
          </a:bodyPr>
          <a:lstStyle/>
          <a:p>
            <a:pPr>
              <a:spcBef>
                <a:spcPct val="50000"/>
              </a:spcBef>
            </a:pPr>
            <a:r>
              <a:rPr lang="en-US" dirty="0">
                <a:solidFill>
                  <a:schemeClr val="bg1"/>
                </a:solidFill>
              </a:rPr>
              <a:t>Sagiyev et al. (2007)</a:t>
            </a:r>
          </a:p>
        </p:txBody>
      </p:sp>
      <p:sp>
        <p:nvSpPr>
          <p:cNvPr id="9" name="Rectangle 21"/>
          <p:cNvSpPr>
            <a:spLocks noChangeArrowheads="1"/>
          </p:cNvSpPr>
          <p:nvPr/>
        </p:nvSpPr>
        <p:spPr bwMode="auto">
          <a:xfrm>
            <a:off x="3361096" y="433081"/>
            <a:ext cx="7306905" cy="523220"/>
          </a:xfrm>
          <a:prstGeom prst="rect">
            <a:avLst/>
          </a:prstGeom>
          <a:noFill/>
          <a:ln w="9525">
            <a:noFill/>
            <a:miter lim="800000"/>
            <a:headEnd/>
            <a:tailEnd/>
          </a:ln>
          <a:effectLst/>
        </p:spPr>
        <p:txBody>
          <a:bodyPr wrap="square">
            <a:spAutoFit/>
          </a:bodyPr>
          <a:lstStyle/>
          <a:p>
            <a:r>
              <a:rPr lang="en-US" sz="2800" b="1" dirty="0">
                <a:effectLst>
                  <a:outerShdw blurRad="38100" dist="38100" dir="2700000" algn="tl">
                    <a:srgbClr val="000000"/>
                  </a:outerShdw>
                </a:effectLst>
                <a:latin typeface="Trebuchet MS" pitchFamily="34" charset="0"/>
              </a:rPr>
              <a:t>Cluster detection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067"/>
                                        </p:tgtEl>
                                        <p:attrNameLst>
                                          <p:attrName>style.visibility</p:attrName>
                                        </p:attrNameLst>
                                      </p:cBhvr>
                                      <p:to>
                                        <p:strVal val="visible"/>
                                      </p:to>
                                    </p:set>
                                    <p:animEffect transition="in" filter="dissolve">
                                      <p:cBhvr>
                                        <p:cTn id="7" dur="500"/>
                                        <p:tgtEl>
                                          <p:spTgt spid="880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8068"/>
                                        </p:tgtEl>
                                        <p:attrNameLst>
                                          <p:attrName>style.visibility</p:attrName>
                                        </p:attrNameLst>
                                      </p:cBhvr>
                                      <p:to>
                                        <p:strVal val="visible"/>
                                      </p:to>
                                    </p:set>
                                    <p:animEffect transition="in" filter="dissolve">
                                      <p:cBhvr>
                                        <p:cTn id="12" dur="500"/>
                                        <p:tgtEl>
                                          <p:spTgt spid="880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8069"/>
                                        </p:tgtEl>
                                        <p:attrNameLst>
                                          <p:attrName>style.visibility</p:attrName>
                                        </p:attrNameLst>
                                      </p:cBhvr>
                                      <p:to>
                                        <p:strVal val="visible"/>
                                      </p:to>
                                    </p:set>
                                    <p:animEffect transition="in" filter="dissolve">
                                      <p:cBhvr>
                                        <p:cTn id="17"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autoUpdateAnimBg="0"/>
      <p:bldP spid="88068" grpId="0" autoUpdateAnimBg="0"/>
      <p:bldP spid="8806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Fig3_clusters"/>
          <p:cNvPicPr>
            <a:picLocks noChangeAspect="1" noChangeArrowheads="1"/>
          </p:cNvPicPr>
          <p:nvPr/>
        </p:nvPicPr>
        <p:blipFill>
          <a:blip r:embed="rId3" cstate="print"/>
          <a:srcRect/>
          <a:stretch>
            <a:fillRect/>
          </a:stretch>
        </p:blipFill>
        <p:spPr bwMode="auto">
          <a:xfrm>
            <a:off x="1611550" y="119786"/>
            <a:ext cx="8827851" cy="666042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TScan_Permutation1_clusters.png"/>
          <p:cNvPicPr>
            <a:picLocks noChangeAspect="1"/>
          </p:cNvPicPr>
          <p:nvPr/>
        </p:nvPicPr>
        <p:blipFill>
          <a:blip r:embed="rId3" cstate="print"/>
          <a:stretch>
            <a:fillRect/>
          </a:stretch>
        </p:blipFill>
        <p:spPr>
          <a:xfrm>
            <a:off x="1658471" y="0"/>
            <a:ext cx="8875059"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45" name="Rectangle 21"/>
          <p:cNvSpPr>
            <a:spLocks noChangeArrowheads="1"/>
          </p:cNvSpPr>
          <p:nvPr/>
        </p:nvSpPr>
        <p:spPr bwMode="auto">
          <a:xfrm>
            <a:off x="3361095" y="73154"/>
            <a:ext cx="6408490" cy="954107"/>
          </a:xfrm>
          <a:prstGeom prst="rect">
            <a:avLst/>
          </a:prstGeom>
          <a:noFill/>
          <a:ln w="9525">
            <a:noFill/>
            <a:miter lim="800000"/>
            <a:headEnd/>
            <a:tailEnd/>
          </a:ln>
          <a:effectLst/>
        </p:spPr>
        <p:txBody>
          <a:bodyPr wrap="square">
            <a:spAutoFit/>
          </a:bodyPr>
          <a:lstStyle/>
          <a:p>
            <a:r>
              <a:rPr lang="en-US" sz="2800" b="1" dirty="0">
                <a:effectLst>
                  <a:outerShdw blurRad="38100" dist="38100" dir="2700000" algn="tl">
                    <a:srgbClr val="000000"/>
                  </a:outerShdw>
                </a:effectLst>
                <a:latin typeface="Trebuchet MS" pitchFamily="34" charset="0"/>
              </a:rPr>
              <a:t>TOTAL OUTBREAKS BY SPECIES </a:t>
            </a:r>
          </a:p>
          <a:p>
            <a:r>
              <a:rPr lang="en-US" sz="2800" b="1" dirty="0">
                <a:effectLst>
                  <a:outerShdw blurRad="38100" dist="38100" dir="2700000" algn="tl">
                    <a:srgbClr val="000000"/>
                  </a:outerShdw>
                </a:effectLst>
                <a:latin typeface="Trebuchet MS" pitchFamily="34" charset="0"/>
              </a:rPr>
              <a:t>(1937 – 2006) (Kazakh anthrax) </a:t>
            </a:r>
          </a:p>
        </p:txBody>
      </p:sp>
      <p:grpSp>
        <p:nvGrpSpPr>
          <p:cNvPr id="3" name="Group 2"/>
          <p:cNvGrpSpPr>
            <a:grpSpLocks noChangeAspect="1"/>
          </p:cNvGrpSpPr>
          <p:nvPr/>
        </p:nvGrpSpPr>
        <p:grpSpPr>
          <a:xfrm>
            <a:off x="2038185" y="1746369"/>
            <a:ext cx="7879080" cy="4727988"/>
            <a:chOff x="883833" y="2056859"/>
            <a:chExt cx="7879080" cy="4727988"/>
          </a:xfrm>
        </p:grpSpPr>
        <p:grpSp>
          <p:nvGrpSpPr>
            <p:cNvPr id="2" name="Group 4"/>
            <p:cNvGrpSpPr>
              <a:grpSpLocks/>
            </p:cNvGrpSpPr>
            <p:nvPr/>
          </p:nvGrpSpPr>
          <p:grpSpPr bwMode="auto">
            <a:xfrm>
              <a:off x="883833" y="2056859"/>
              <a:ext cx="7879080" cy="4491866"/>
              <a:chOff x="3879" y="17040"/>
              <a:chExt cx="4136" cy="2066"/>
            </a:xfrm>
          </p:grpSpPr>
          <p:pic>
            <p:nvPicPr>
              <p:cNvPr id="231430" name="Picture 6" descr="cattle_graph"/>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84" y="17040"/>
                <a:ext cx="2015" cy="2015"/>
              </a:xfrm>
              <a:prstGeom prst="rect">
                <a:avLst/>
              </a:prstGeom>
              <a:noFill/>
            </p:spPr>
          </p:pic>
          <p:pic>
            <p:nvPicPr>
              <p:cNvPr id="231431" name="Picture 7" descr="sheep_graph"/>
              <p:cNvPicPr>
                <a:picLocks noChangeAspect="1" noChangeArrowheads="1"/>
              </p:cNvPicPr>
              <p:nvPr/>
            </p:nvPicPr>
            <p:blipFill>
              <a:blip r:embed="rId4" cstate="print"/>
              <a:srcRect/>
              <a:stretch>
                <a:fillRect/>
              </a:stretch>
            </p:blipFill>
            <p:spPr bwMode="auto">
              <a:xfrm>
                <a:off x="6000" y="17040"/>
                <a:ext cx="2015" cy="2015"/>
              </a:xfrm>
              <a:prstGeom prst="rect">
                <a:avLst/>
              </a:prstGeom>
              <a:noFill/>
            </p:spPr>
          </p:pic>
          <p:sp>
            <p:nvSpPr>
              <p:cNvPr id="231432" name="Rectangle 8"/>
              <p:cNvSpPr>
                <a:spLocks noChangeArrowheads="1"/>
              </p:cNvSpPr>
              <p:nvPr/>
            </p:nvSpPr>
            <p:spPr bwMode="auto">
              <a:xfrm rot="16200000">
                <a:off x="3623" y="18096"/>
                <a:ext cx="690" cy="178"/>
              </a:xfrm>
              <a:prstGeom prst="rect">
                <a:avLst/>
              </a:prstGeom>
              <a:noFill/>
              <a:ln w="9525">
                <a:noFill/>
                <a:miter lim="800000"/>
                <a:headEnd/>
                <a:tailEnd/>
              </a:ln>
              <a:effectLst/>
            </p:spPr>
            <p:txBody>
              <a:bodyPr wrap="none">
                <a:spAutoFit/>
              </a:bodyPr>
              <a:lstStyle/>
              <a:p>
                <a:pPr eaLnBrk="0" hangingPunct="0"/>
                <a:r>
                  <a:rPr lang="en-US" sz="1600" b="1"/>
                  <a:t>Total outbreaks</a:t>
                </a:r>
              </a:p>
            </p:txBody>
          </p:sp>
          <p:sp>
            <p:nvSpPr>
              <p:cNvPr id="231433" name="Rectangle 9"/>
              <p:cNvSpPr>
                <a:spLocks noChangeArrowheads="1"/>
              </p:cNvSpPr>
              <p:nvPr/>
            </p:nvSpPr>
            <p:spPr bwMode="auto">
              <a:xfrm>
                <a:off x="5914" y="18950"/>
                <a:ext cx="290" cy="156"/>
              </a:xfrm>
              <a:prstGeom prst="rect">
                <a:avLst/>
              </a:prstGeom>
              <a:noFill/>
              <a:ln w="9525">
                <a:noFill/>
                <a:miter lim="800000"/>
                <a:headEnd/>
                <a:tailEnd/>
              </a:ln>
              <a:effectLst/>
            </p:spPr>
            <p:txBody>
              <a:bodyPr wrap="none">
                <a:spAutoFit/>
              </a:bodyPr>
              <a:lstStyle/>
              <a:p>
                <a:pPr eaLnBrk="0" hangingPunct="0"/>
                <a:r>
                  <a:rPr lang="en-US" sz="1600" b="1"/>
                  <a:t>Year</a:t>
                </a:r>
              </a:p>
            </p:txBody>
          </p:sp>
          <p:sp>
            <p:nvSpPr>
              <p:cNvPr id="231434" name="Rectangle 10"/>
              <p:cNvSpPr>
                <a:spLocks noChangeArrowheads="1"/>
              </p:cNvSpPr>
              <p:nvPr/>
            </p:nvSpPr>
            <p:spPr bwMode="auto">
              <a:xfrm>
                <a:off x="5469" y="17228"/>
                <a:ext cx="359" cy="156"/>
              </a:xfrm>
              <a:prstGeom prst="rect">
                <a:avLst/>
              </a:prstGeom>
              <a:noFill/>
              <a:ln w="9525">
                <a:noFill/>
                <a:miter lim="800000"/>
                <a:headEnd/>
                <a:tailEnd/>
              </a:ln>
              <a:effectLst/>
            </p:spPr>
            <p:txBody>
              <a:bodyPr wrap="none">
                <a:spAutoFit/>
              </a:bodyPr>
              <a:lstStyle/>
              <a:p>
                <a:pPr eaLnBrk="0" hangingPunct="0"/>
                <a:r>
                  <a:rPr lang="en-US" sz="1600" b="1" dirty="0"/>
                  <a:t>Cattle</a:t>
                </a:r>
              </a:p>
            </p:txBody>
          </p:sp>
          <p:sp>
            <p:nvSpPr>
              <p:cNvPr id="231435" name="Rectangle 11"/>
              <p:cNvSpPr>
                <a:spLocks noChangeArrowheads="1"/>
              </p:cNvSpPr>
              <p:nvPr/>
            </p:nvSpPr>
            <p:spPr bwMode="auto">
              <a:xfrm>
                <a:off x="7537" y="17228"/>
                <a:ext cx="372" cy="156"/>
              </a:xfrm>
              <a:prstGeom prst="rect">
                <a:avLst/>
              </a:prstGeom>
              <a:noFill/>
              <a:ln w="9525">
                <a:noFill/>
                <a:miter lim="800000"/>
                <a:headEnd/>
                <a:tailEnd/>
              </a:ln>
              <a:effectLst/>
            </p:spPr>
            <p:txBody>
              <a:bodyPr wrap="none">
                <a:spAutoFit/>
              </a:bodyPr>
              <a:lstStyle/>
              <a:p>
                <a:pPr eaLnBrk="0" hangingPunct="0"/>
                <a:r>
                  <a:rPr lang="en-US" sz="1600" b="1" dirty="0"/>
                  <a:t>Sheep</a:t>
                </a:r>
              </a:p>
            </p:txBody>
          </p:sp>
        </p:grpSp>
        <p:sp>
          <p:nvSpPr>
            <p:cNvPr id="231449" name="Rectangle 25"/>
            <p:cNvSpPr>
              <a:spLocks noChangeArrowheads="1"/>
            </p:cNvSpPr>
            <p:nvPr/>
          </p:nvSpPr>
          <p:spPr bwMode="auto">
            <a:xfrm>
              <a:off x="6676938" y="2485897"/>
              <a:ext cx="1212192" cy="2667000"/>
            </a:xfrm>
            <a:prstGeom prst="rect">
              <a:avLst/>
            </a:prstGeom>
            <a:noFill/>
            <a:ln w="57150">
              <a:solidFill>
                <a:srgbClr val="FF0000"/>
              </a:solidFill>
              <a:prstDash val="sysDot"/>
              <a:miter lim="800000"/>
              <a:headEnd/>
              <a:tailEnd/>
            </a:ln>
            <a:effectLst/>
          </p:spPr>
          <p:txBody>
            <a:bodyPr wrap="none" anchor="ctr"/>
            <a:lstStyle/>
            <a:p>
              <a:endParaRPr lang="en-US"/>
            </a:p>
          </p:txBody>
        </p:sp>
        <p:sp>
          <p:nvSpPr>
            <p:cNvPr id="231448" name="Rectangle 24"/>
            <p:cNvSpPr>
              <a:spLocks noChangeArrowheads="1"/>
            </p:cNvSpPr>
            <p:nvPr/>
          </p:nvSpPr>
          <p:spPr bwMode="auto">
            <a:xfrm>
              <a:off x="2714538" y="2485897"/>
              <a:ext cx="1219200" cy="2667000"/>
            </a:xfrm>
            <a:prstGeom prst="rect">
              <a:avLst/>
            </a:prstGeom>
            <a:noFill/>
            <a:ln w="57150">
              <a:solidFill>
                <a:srgbClr val="FF0000"/>
              </a:solidFill>
              <a:prstDash val="sysDot"/>
              <a:miter lim="800000"/>
              <a:headEnd/>
              <a:tailEnd/>
            </a:ln>
            <a:effectLst/>
          </p:spPr>
          <p:txBody>
            <a:bodyPr wrap="none" anchor="ctr"/>
            <a:lstStyle/>
            <a:p>
              <a:endParaRPr lang="en-US"/>
            </a:p>
          </p:txBody>
        </p:sp>
        <p:sp>
          <p:nvSpPr>
            <p:cNvPr id="231450" name="Text Box 26"/>
            <p:cNvSpPr txBox="1">
              <a:spLocks noChangeArrowheads="1"/>
            </p:cNvSpPr>
            <p:nvPr/>
          </p:nvSpPr>
          <p:spPr bwMode="auto">
            <a:xfrm>
              <a:off x="5838738" y="6143497"/>
              <a:ext cx="2819400" cy="641350"/>
            </a:xfrm>
            <a:prstGeom prst="rect">
              <a:avLst/>
            </a:prstGeom>
            <a:noFill/>
            <a:ln w="9525">
              <a:noFill/>
              <a:miter lim="800000"/>
              <a:headEnd/>
              <a:tailEnd/>
            </a:ln>
            <a:effectLst/>
          </p:spPr>
          <p:txBody>
            <a:bodyPr>
              <a:spAutoFit/>
            </a:bodyPr>
            <a:lstStyle/>
            <a:p>
              <a:pPr>
                <a:spcBef>
                  <a:spcPct val="50000"/>
                </a:spcBef>
              </a:pPr>
              <a:r>
                <a:rPr lang="en-US" sz="3600" b="1" dirty="0">
                  <a:solidFill>
                    <a:srgbClr val="FF0000"/>
                  </a:solidFill>
                  <a:effectLst>
                    <a:outerShdw blurRad="38100" dist="38100" dir="2700000" algn="tl">
                      <a:srgbClr val="000000"/>
                    </a:outerShdw>
                  </a:effectLst>
                </a:rPr>
                <a:t>1960 - 1999</a:t>
              </a:r>
            </a:p>
          </p:txBody>
        </p:sp>
      </p:grpSp>
      <p:sp>
        <p:nvSpPr>
          <p:cNvPr id="231447" name="Rectangle 23"/>
          <p:cNvSpPr>
            <a:spLocks noChangeArrowheads="1"/>
          </p:cNvSpPr>
          <p:nvPr/>
        </p:nvSpPr>
        <p:spPr bwMode="auto">
          <a:xfrm>
            <a:off x="2594044" y="1243634"/>
            <a:ext cx="7616756" cy="707886"/>
          </a:xfrm>
          <a:prstGeom prst="rect">
            <a:avLst/>
          </a:prstGeom>
          <a:noFill/>
          <a:ln w="9525">
            <a:noFill/>
            <a:miter lim="800000"/>
            <a:headEnd/>
            <a:tailEnd/>
          </a:ln>
          <a:effectLst/>
        </p:spPr>
        <p:txBody>
          <a:bodyPr wrap="square">
            <a:spAutoFit/>
          </a:bodyPr>
          <a:lstStyle/>
          <a:p>
            <a:r>
              <a:rPr lang="en-US" sz="2000" b="1" dirty="0"/>
              <a:t>For </a:t>
            </a:r>
            <a:r>
              <a:rPr lang="en-US" sz="2000" b="1" dirty="0" err="1"/>
              <a:t>spatio</a:t>
            </a:r>
            <a:r>
              <a:rPr lang="en-US" sz="2000" b="1" dirty="0"/>
              <a:t>-temporal clusters, we used a 4-decade period; here we show annual cases, a typical epidemiological figure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TScan_Poisson_severe_clusters.png"/>
          <p:cNvPicPr>
            <a:picLocks noChangeAspect="1"/>
          </p:cNvPicPr>
          <p:nvPr/>
        </p:nvPicPr>
        <p:blipFill>
          <a:blip r:embed="rId3" cstate="print"/>
          <a:stretch>
            <a:fillRect/>
          </a:stretch>
        </p:blipFill>
        <p:spPr>
          <a:xfrm>
            <a:off x="1658471" y="0"/>
            <a:ext cx="8875059"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3343072" y="344184"/>
            <a:ext cx="6634264" cy="6869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0"/>
              </a:spcBef>
              <a:spcAft>
                <a:spcPct val="0"/>
              </a:spcAft>
              <a:defRPr sz="3200" b="1">
                <a:solidFill>
                  <a:schemeClr val="tx2"/>
                </a:solidFill>
                <a:latin typeface="+mn-lt"/>
                <a:ea typeface="+mj-ea"/>
                <a:cs typeface="Arial" pitchFamily="34" charset="0"/>
              </a:defRPr>
            </a:lvl1pPr>
            <a:lvl2pPr marL="342900" indent="-342900" algn="l" rtl="0" eaLnBrk="0" fontAlgn="base" hangingPunct="0">
              <a:spcBef>
                <a:spcPct val="0"/>
              </a:spcBef>
              <a:spcAft>
                <a:spcPct val="0"/>
              </a:spcAft>
              <a:defRPr sz="2400" b="1">
                <a:solidFill>
                  <a:schemeClr val="tx2"/>
                </a:solidFill>
                <a:latin typeface="Univers" pitchFamily="34" charset="-18"/>
                <a:ea typeface="ＭＳ Ｐゴシック" pitchFamily="20" charset="-128"/>
                <a:cs typeface="ＭＳ Ｐゴシック" charset="0"/>
              </a:defRPr>
            </a:lvl2pPr>
            <a:lvl3pPr marL="342900" indent="-342900" algn="l" rtl="0" eaLnBrk="0" fontAlgn="base" hangingPunct="0">
              <a:spcBef>
                <a:spcPct val="0"/>
              </a:spcBef>
              <a:spcAft>
                <a:spcPct val="0"/>
              </a:spcAft>
              <a:defRPr sz="2400" b="1">
                <a:solidFill>
                  <a:schemeClr val="tx2"/>
                </a:solidFill>
                <a:latin typeface="Univers" pitchFamily="34" charset="-18"/>
                <a:ea typeface="ＭＳ Ｐゴシック" pitchFamily="20" charset="-128"/>
                <a:cs typeface="ＭＳ Ｐゴシック" charset="0"/>
              </a:defRPr>
            </a:lvl3pPr>
            <a:lvl4pPr marL="342900" indent="-342900" algn="l" rtl="0" eaLnBrk="0" fontAlgn="base" hangingPunct="0">
              <a:spcBef>
                <a:spcPct val="0"/>
              </a:spcBef>
              <a:spcAft>
                <a:spcPct val="0"/>
              </a:spcAft>
              <a:defRPr sz="2400" b="1">
                <a:solidFill>
                  <a:schemeClr val="tx2"/>
                </a:solidFill>
                <a:latin typeface="Univers" pitchFamily="34" charset="-18"/>
                <a:ea typeface="ＭＳ Ｐゴシック" pitchFamily="20" charset="-128"/>
                <a:cs typeface="ＭＳ Ｐゴシック" charset="0"/>
              </a:defRPr>
            </a:lvl4pPr>
            <a:lvl5pPr marL="342900" indent="-342900" algn="l" rtl="0" eaLnBrk="0" fontAlgn="base" hangingPunct="0">
              <a:spcBef>
                <a:spcPct val="0"/>
              </a:spcBef>
              <a:spcAft>
                <a:spcPct val="0"/>
              </a:spcAft>
              <a:defRPr sz="2400" b="1">
                <a:solidFill>
                  <a:schemeClr val="tx2"/>
                </a:solidFill>
                <a:latin typeface="Univers" pitchFamily="34" charset="-18"/>
                <a:ea typeface="ＭＳ Ｐゴシック" pitchFamily="20" charset="-128"/>
                <a:cs typeface="ＭＳ Ｐゴシック" charset="0"/>
              </a:defRPr>
            </a:lvl5pPr>
            <a:lvl6pPr marL="685800" indent="-342900" algn="l" rtl="0" fontAlgn="base">
              <a:spcBef>
                <a:spcPct val="0"/>
              </a:spcBef>
              <a:spcAft>
                <a:spcPct val="0"/>
              </a:spcAft>
              <a:defRPr sz="2400" b="1">
                <a:solidFill>
                  <a:schemeClr val="tx2"/>
                </a:solidFill>
                <a:latin typeface="Univers" pitchFamily="34" charset="-18"/>
                <a:ea typeface="ＭＳ Ｐゴシック" pitchFamily="20" charset="-128"/>
              </a:defRPr>
            </a:lvl6pPr>
            <a:lvl7pPr marL="1028700" indent="-342900" algn="l" rtl="0" fontAlgn="base">
              <a:spcBef>
                <a:spcPct val="0"/>
              </a:spcBef>
              <a:spcAft>
                <a:spcPct val="0"/>
              </a:spcAft>
              <a:defRPr sz="2400" b="1">
                <a:solidFill>
                  <a:schemeClr val="tx2"/>
                </a:solidFill>
                <a:latin typeface="Univers" pitchFamily="34" charset="-18"/>
                <a:ea typeface="ＭＳ Ｐゴシック" pitchFamily="20" charset="-128"/>
              </a:defRPr>
            </a:lvl7pPr>
            <a:lvl8pPr marL="1371600" indent="-342900" algn="l" rtl="0" fontAlgn="base">
              <a:spcBef>
                <a:spcPct val="0"/>
              </a:spcBef>
              <a:spcAft>
                <a:spcPct val="0"/>
              </a:spcAft>
              <a:defRPr sz="2400" b="1">
                <a:solidFill>
                  <a:schemeClr val="tx2"/>
                </a:solidFill>
                <a:latin typeface="Univers" pitchFamily="34" charset="-18"/>
                <a:ea typeface="ＭＳ Ｐゴシック" pitchFamily="20" charset="-128"/>
              </a:defRPr>
            </a:lvl8pPr>
            <a:lvl9pPr marL="1714500" indent="-342900" algn="l" rtl="0" fontAlgn="base">
              <a:spcBef>
                <a:spcPct val="0"/>
              </a:spcBef>
              <a:spcAft>
                <a:spcPct val="0"/>
              </a:spcAft>
              <a:defRPr sz="2400" b="1">
                <a:solidFill>
                  <a:schemeClr val="tx2"/>
                </a:solidFill>
                <a:latin typeface="Univers" pitchFamily="34" charset="-18"/>
                <a:ea typeface="ＭＳ Ｐゴシック" pitchFamily="2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Calibri" panose="020F0502020204030204"/>
                <a:ea typeface="+mj-ea"/>
                <a:cs typeface="Arial" pitchFamily="34" charset="0"/>
              </a:rPr>
              <a:t>Cluster detection methods</a:t>
            </a:r>
          </a:p>
        </p:txBody>
      </p:sp>
      <p:sp>
        <p:nvSpPr>
          <p:cNvPr id="38914" name="Rectangle 3"/>
          <p:cNvSpPr>
            <a:spLocks noChangeArrowheads="1"/>
          </p:cNvSpPr>
          <p:nvPr/>
        </p:nvSpPr>
        <p:spPr bwMode="auto">
          <a:xfrm>
            <a:off x="1752600" y="1343723"/>
            <a:ext cx="8610600" cy="6463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Global clustering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defines if there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Clustering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if some spatial distribution shows a significant (at some alpha) grouping in space, in space and time, or in time</a:t>
            </a:r>
          </a:p>
        </p:txBody>
      </p:sp>
      <p:sp>
        <p:nvSpPr>
          <p:cNvPr id="38915" name="Rectangle 4"/>
          <p:cNvSpPr>
            <a:spLocks noChangeArrowheads="1"/>
          </p:cNvSpPr>
          <p:nvPr/>
        </p:nvSpPr>
        <p:spPr bwMode="auto">
          <a:xfrm>
            <a:off x="1752600" y="2300151"/>
            <a:ext cx="8915400" cy="36933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Local clustering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defines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where clusters are, structure/shape of clusters, scale of clusters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916" name="Rectangle 5"/>
          <p:cNvSpPr>
            <a:spLocks noChangeArrowheads="1"/>
          </p:cNvSpPr>
          <p:nvPr/>
        </p:nvSpPr>
        <p:spPr bwMode="auto">
          <a:xfrm>
            <a:off x="1752600" y="2745582"/>
            <a:ext cx="8458200" cy="3667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Employ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point-pattern-analysis (PPA)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group-level spatial autocorrelation</a:t>
            </a:r>
          </a:p>
        </p:txBody>
      </p:sp>
      <p:pic>
        <p:nvPicPr>
          <p:cNvPr id="38917" name="Picture 8" descr="grid_surface2"/>
          <p:cNvPicPr>
            <a:picLocks noChangeAspect="1" noChangeArrowheads="1"/>
          </p:cNvPicPr>
          <p:nvPr/>
        </p:nvPicPr>
        <p:blipFill>
          <a:blip r:embed="rId3" cstate="print"/>
          <a:srcRect/>
          <a:stretch>
            <a:fillRect/>
          </a:stretch>
        </p:blipFill>
        <p:spPr bwMode="auto">
          <a:xfrm>
            <a:off x="2171700" y="3219516"/>
            <a:ext cx="2743200" cy="2117725"/>
          </a:xfrm>
          <a:prstGeom prst="rect">
            <a:avLst/>
          </a:prstGeom>
          <a:noFill/>
          <a:ln w="9525">
            <a:noFill/>
            <a:miter lim="800000"/>
            <a:headEnd/>
            <a:tailEnd/>
          </a:ln>
        </p:spPr>
      </p:pic>
      <p:sp>
        <p:nvSpPr>
          <p:cNvPr id="38919" name="Text Box 10"/>
          <p:cNvSpPr txBox="1">
            <a:spLocks noChangeArrowheads="1"/>
          </p:cNvSpPr>
          <p:nvPr/>
        </p:nvSpPr>
        <p:spPr bwMode="auto">
          <a:xfrm>
            <a:off x="1524000" y="6550026"/>
            <a:ext cx="8975271" cy="276999"/>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Sagiyev et al. (2007, URISA, New Orleans – URISA GIS in Health Conference)</a:t>
            </a:r>
          </a:p>
        </p:txBody>
      </p:sp>
      <p:sp>
        <p:nvSpPr>
          <p:cNvPr id="10" name="Text Box 9"/>
          <p:cNvSpPr txBox="1">
            <a:spLocks noChangeArrowheads="1"/>
          </p:cNvSpPr>
          <p:nvPr/>
        </p:nvSpPr>
        <p:spPr bwMode="auto">
          <a:xfrm>
            <a:off x="1600201" y="5394389"/>
            <a:ext cx="3724013" cy="830262"/>
          </a:xfrm>
          <a:prstGeom prst="rect">
            <a:avLst/>
          </a:prstGeom>
          <a:noFill/>
          <a:ln w="12700">
            <a:noFill/>
            <a:miter lim="800000"/>
            <a:headEnd type="none" w="sm" len="sm"/>
            <a:tailEnd type="none" w="sm" len="sm"/>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Is there a significant pattern to these apparent groupings of cattle and sheep outbreaks?</a:t>
            </a:r>
          </a:p>
        </p:txBody>
      </p:sp>
      <p:grpSp>
        <p:nvGrpSpPr>
          <p:cNvPr id="2" name="Group 1"/>
          <p:cNvGrpSpPr/>
          <p:nvPr/>
        </p:nvGrpSpPr>
        <p:grpSpPr>
          <a:xfrm>
            <a:off x="5410200" y="3279839"/>
            <a:ext cx="5145088" cy="2667000"/>
            <a:chOff x="3886200" y="3581400"/>
            <a:chExt cx="5145088" cy="2667000"/>
          </a:xfrm>
        </p:grpSpPr>
        <p:pic>
          <p:nvPicPr>
            <p:cNvPr id="38918" name="Picture 9" descr="cow1960"/>
            <p:cNvPicPr>
              <a:picLocks noChangeAspect="1" noChangeArrowheads="1"/>
            </p:cNvPicPr>
            <p:nvPr/>
          </p:nvPicPr>
          <p:blipFill>
            <a:blip r:embed="rId4" cstate="print"/>
            <a:srcRect l="8899" r="2771" b="6354"/>
            <a:stretch>
              <a:fillRect/>
            </a:stretch>
          </p:blipFill>
          <p:spPr bwMode="auto">
            <a:xfrm>
              <a:off x="3886200" y="3581400"/>
              <a:ext cx="5145088" cy="2667000"/>
            </a:xfrm>
            <a:prstGeom prst="rect">
              <a:avLst/>
            </a:prstGeom>
            <a:noFill/>
            <a:ln w="9525">
              <a:noFill/>
              <a:miter lim="800000"/>
              <a:headEnd/>
              <a:tailEnd/>
            </a:ln>
          </p:spPr>
        </p:pic>
        <p:sp>
          <p:nvSpPr>
            <p:cNvPr id="11" name="Text Box 9"/>
            <p:cNvSpPr txBox="1">
              <a:spLocks noChangeArrowheads="1"/>
            </p:cNvSpPr>
            <p:nvPr/>
          </p:nvSpPr>
          <p:spPr bwMode="auto">
            <a:xfrm>
              <a:off x="4648200" y="3733800"/>
              <a:ext cx="3962400" cy="338138"/>
            </a:xfrm>
            <a:prstGeom prst="rect">
              <a:avLst/>
            </a:prstGeom>
            <a:noFill/>
            <a:ln w="12700">
              <a:noFill/>
              <a:miter lim="800000"/>
              <a:headEnd type="none" w="sm" len="sm"/>
              <a:tailEnd type="none" w="sm" len="sm"/>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Ripley’s K Plot (GLOBAL)</a:t>
              </a:r>
            </a:p>
          </p:txBody>
        </p:sp>
        <p:cxnSp>
          <p:nvCxnSpPr>
            <p:cNvPr id="38923" name="Straight Arrow Connector 12"/>
            <p:cNvCxnSpPr>
              <a:cxnSpLocks noChangeShapeType="1"/>
            </p:cNvCxnSpPr>
            <p:nvPr/>
          </p:nvCxnSpPr>
          <p:spPr bwMode="auto">
            <a:xfrm flipV="1">
              <a:off x="7162800" y="4038600"/>
              <a:ext cx="1676400" cy="838200"/>
            </a:xfrm>
            <a:prstGeom prst="straightConnector1">
              <a:avLst/>
            </a:prstGeom>
            <a:noFill/>
            <a:ln w="38100" algn="ctr">
              <a:solidFill>
                <a:srgbClr val="FF0000"/>
              </a:solidFill>
              <a:miter lim="800000"/>
              <a:headEnd type="none" w="sm" len="sm"/>
              <a:tailEnd type="arrow" w="med" len="med"/>
            </a:ln>
          </p:spPr>
        </p:cxnSp>
        <p:cxnSp>
          <p:nvCxnSpPr>
            <p:cNvPr id="38924" name="Straight Arrow Connector 14"/>
            <p:cNvCxnSpPr>
              <a:cxnSpLocks noChangeShapeType="1"/>
            </p:cNvCxnSpPr>
            <p:nvPr/>
          </p:nvCxnSpPr>
          <p:spPr bwMode="auto">
            <a:xfrm rot="10800000" flipV="1">
              <a:off x="5105400" y="5029200"/>
              <a:ext cx="1828800" cy="609600"/>
            </a:xfrm>
            <a:prstGeom prst="straightConnector1">
              <a:avLst/>
            </a:prstGeom>
            <a:noFill/>
            <a:ln w="38100" algn="ctr">
              <a:solidFill>
                <a:srgbClr val="FF0000"/>
              </a:solidFill>
              <a:miter lim="800000"/>
              <a:headEnd type="none" w="sm" len="sm"/>
              <a:tailEnd type="arrow" w="med" len="med"/>
            </a:ln>
          </p:spPr>
        </p:cxnSp>
        <p:sp>
          <p:nvSpPr>
            <p:cNvPr id="18" name="Text Box 9"/>
            <p:cNvSpPr txBox="1">
              <a:spLocks noChangeArrowheads="1"/>
            </p:cNvSpPr>
            <p:nvPr/>
          </p:nvSpPr>
          <p:spPr bwMode="auto">
            <a:xfrm>
              <a:off x="6896099" y="4937321"/>
              <a:ext cx="2038176" cy="646331"/>
            </a:xfrm>
            <a:prstGeom prst="rect">
              <a:avLst/>
            </a:prstGeom>
            <a:noFill/>
            <a:ln w="12700">
              <a:noFill/>
              <a:miter lim="800000"/>
              <a:headEnd type="none" w="sm" len="sm"/>
              <a:tailEnd type="none" w="sm" len="sm"/>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Yes. The observed data (black line) exceed the expected values across all distances.</a:t>
              </a:r>
            </a:p>
          </p:txBody>
        </p:sp>
      </p:grpSp>
      <p:sp>
        <p:nvSpPr>
          <p:cNvPr id="14" name="Rectangle 4"/>
          <p:cNvSpPr txBox="1">
            <a:spLocks noChangeArrowheads="1"/>
          </p:cNvSpPr>
          <p:nvPr/>
        </p:nvSpPr>
        <p:spPr>
          <a:xfrm>
            <a:off x="3695192" y="344794"/>
            <a:ext cx="6860097"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6978473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6199762" y="1468876"/>
            <a:ext cx="3657600" cy="381000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2161162" y="1468876"/>
            <a:ext cx="3505200" cy="3810000"/>
          </a:xfrm>
          <a:prstGeom prst="rect">
            <a:avLst/>
          </a:prstGeom>
          <a:solidFill>
            <a:schemeClr val="accent1">
              <a:lumMod val="90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3582" name="Group 334"/>
          <p:cNvGraphicFramePr>
            <a:graphicFrameLocks noGrp="1"/>
          </p:cNvGraphicFramePr>
          <p:nvPr>
            <p:ph sz="half" idx="4294967295"/>
          </p:nvPr>
        </p:nvGraphicFramePr>
        <p:xfrm>
          <a:off x="2161162" y="1476178"/>
          <a:ext cx="3505200" cy="3840799"/>
        </p:xfrm>
        <a:graphic>
          <a:graphicData uri="http://schemas.openxmlformats.org/drawingml/2006/table">
            <a:tbl>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gridCol w="584200">
                  <a:extLst>
                    <a:ext uri="{9D8B030D-6E8A-4147-A177-3AD203B41FA5}">
                      <a16:colId xmlns:a16="http://schemas.microsoft.com/office/drawing/2014/main" val="20005"/>
                    </a:ext>
                  </a:extLst>
                </a:gridCol>
              </a:tblGrid>
              <a:tr h="554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4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40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5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53650" name="Group 402"/>
          <p:cNvGraphicFramePr>
            <a:graphicFrameLocks noGrp="1"/>
          </p:cNvGraphicFramePr>
          <p:nvPr>
            <p:ph sz="half" idx="4294967295"/>
          </p:nvPr>
        </p:nvGraphicFramePr>
        <p:xfrm>
          <a:off x="6199762" y="1478602"/>
          <a:ext cx="3657600" cy="3810002"/>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36588">
                  <a:extLst>
                    <a:ext uri="{9D8B030D-6E8A-4147-A177-3AD203B41FA5}">
                      <a16:colId xmlns:a16="http://schemas.microsoft.com/office/drawing/2014/main" val="20003"/>
                    </a:ext>
                  </a:extLst>
                </a:gridCol>
                <a:gridCol w="582612">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546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4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4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7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4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2349" name="Rectangle 277"/>
          <p:cNvSpPr>
            <a:spLocks noChangeArrowheads="1"/>
          </p:cNvSpPr>
          <p:nvPr/>
        </p:nvSpPr>
        <p:spPr bwMode="auto">
          <a:xfrm>
            <a:off x="2237362" y="20022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0" name="Rectangle 278"/>
          <p:cNvSpPr>
            <a:spLocks noChangeArrowheads="1"/>
          </p:cNvSpPr>
          <p:nvPr/>
        </p:nvSpPr>
        <p:spPr bwMode="auto">
          <a:xfrm>
            <a:off x="2999362" y="17736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1" name="Rectangle 279"/>
          <p:cNvSpPr>
            <a:spLocks noChangeArrowheads="1"/>
          </p:cNvSpPr>
          <p:nvPr/>
        </p:nvSpPr>
        <p:spPr bwMode="auto">
          <a:xfrm>
            <a:off x="2999362" y="25356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2" name="Rectangle 280"/>
          <p:cNvSpPr>
            <a:spLocks noChangeArrowheads="1"/>
          </p:cNvSpPr>
          <p:nvPr/>
        </p:nvSpPr>
        <p:spPr bwMode="auto">
          <a:xfrm>
            <a:off x="2694562" y="23832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3" name="Rectangle 281"/>
          <p:cNvSpPr>
            <a:spLocks noChangeArrowheads="1"/>
          </p:cNvSpPr>
          <p:nvPr/>
        </p:nvSpPr>
        <p:spPr bwMode="auto">
          <a:xfrm>
            <a:off x="3151762" y="22308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4" name="Rectangle 282"/>
          <p:cNvSpPr>
            <a:spLocks noChangeArrowheads="1"/>
          </p:cNvSpPr>
          <p:nvPr/>
        </p:nvSpPr>
        <p:spPr bwMode="auto">
          <a:xfrm>
            <a:off x="2465962" y="32976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5" name="Rectangle 283"/>
          <p:cNvSpPr>
            <a:spLocks noChangeArrowheads="1"/>
          </p:cNvSpPr>
          <p:nvPr/>
        </p:nvSpPr>
        <p:spPr bwMode="auto">
          <a:xfrm>
            <a:off x="3456562" y="36024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6" name="Rectangle 284"/>
          <p:cNvSpPr>
            <a:spLocks noChangeArrowheads="1"/>
          </p:cNvSpPr>
          <p:nvPr/>
        </p:nvSpPr>
        <p:spPr bwMode="auto">
          <a:xfrm>
            <a:off x="4142362" y="34500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7" name="Rectangle 285"/>
          <p:cNvSpPr>
            <a:spLocks noChangeArrowheads="1"/>
          </p:cNvSpPr>
          <p:nvPr/>
        </p:nvSpPr>
        <p:spPr bwMode="auto">
          <a:xfrm>
            <a:off x="3989962" y="39834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8" name="Rectangle 286"/>
          <p:cNvSpPr>
            <a:spLocks noChangeArrowheads="1"/>
          </p:cNvSpPr>
          <p:nvPr/>
        </p:nvSpPr>
        <p:spPr bwMode="auto">
          <a:xfrm>
            <a:off x="4066162" y="36786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59" name="Rectangle 287"/>
          <p:cNvSpPr>
            <a:spLocks noChangeArrowheads="1"/>
          </p:cNvSpPr>
          <p:nvPr/>
        </p:nvSpPr>
        <p:spPr bwMode="auto">
          <a:xfrm>
            <a:off x="2465962" y="50502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0" name="Rectangle 288"/>
          <p:cNvSpPr>
            <a:spLocks noChangeArrowheads="1"/>
          </p:cNvSpPr>
          <p:nvPr/>
        </p:nvSpPr>
        <p:spPr bwMode="auto">
          <a:xfrm>
            <a:off x="5056762" y="17736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1" name="Rectangle 289"/>
          <p:cNvSpPr>
            <a:spLocks noChangeArrowheads="1"/>
          </p:cNvSpPr>
          <p:nvPr/>
        </p:nvSpPr>
        <p:spPr bwMode="auto">
          <a:xfrm>
            <a:off x="5056762" y="15450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2" name="Rectangle 290"/>
          <p:cNvSpPr>
            <a:spLocks noChangeArrowheads="1"/>
          </p:cNvSpPr>
          <p:nvPr/>
        </p:nvSpPr>
        <p:spPr bwMode="auto">
          <a:xfrm>
            <a:off x="5285362" y="16974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3" name="Rectangle 291"/>
          <p:cNvSpPr>
            <a:spLocks noChangeArrowheads="1"/>
          </p:cNvSpPr>
          <p:nvPr/>
        </p:nvSpPr>
        <p:spPr bwMode="auto">
          <a:xfrm>
            <a:off x="3913762" y="29166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4" name="Rectangle 292"/>
          <p:cNvSpPr>
            <a:spLocks noChangeArrowheads="1"/>
          </p:cNvSpPr>
          <p:nvPr/>
        </p:nvSpPr>
        <p:spPr bwMode="auto">
          <a:xfrm>
            <a:off x="4066162" y="29166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5" name="Rectangle 293"/>
          <p:cNvSpPr>
            <a:spLocks noChangeArrowheads="1"/>
          </p:cNvSpPr>
          <p:nvPr/>
        </p:nvSpPr>
        <p:spPr bwMode="auto">
          <a:xfrm>
            <a:off x="4066162" y="20022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6" name="Rectangle 294"/>
          <p:cNvSpPr>
            <a:spLocks noChangeArrowheads="1"/>
          </p:cNvSpPr>
          <p:nvPr/>
        </p:nvSpPr>
        <p:spPr bwMode="auto">
          <a:xfrm>
            <a:off x="4675762" y="50502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7" name="Rectangle 295"/>
          <p:cNvSpPr>
            <a:spLocks noChangeArrowheads="1"/>
          </p:cNvSpPr>
          <p:nvPr/>
        </p:nvSpPr>
        <p:spPr bwMode="auto">
          <a:xfrm>
            <a:off x="5132962" y="46692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8" name="Rectangle 296"/>
          <p:cNvSpPr>
            <a:spLocks noChangeArrowheads="1"/>
          </p:cNvSpPr>
          <p:nvPr/>
        </p:nvSpPr>
        <p:spPr bwMode="auto">
          <a:xfrm>
            <a:off x="3304162" y="50502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69" name="Rectangle 297"/>
          <p:cNvSpPr>
            <a:spLocks noChangeArrowheads="1"/>
          </p:cNvSpPr>
          <p:nvPr/>
        </p:nvSpPr>
        <p:spPr bwMode="auto">
          <a:xfrm>
            <a:off x="3532762" y="30690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70" name="Rectangle 298"/>
          <p:cNvSpPr>
            <a:spLocks noChangeArrowheads="1"/>
          </p:cNvSpPr>
          <p:nvPr/>
        </p:nvSpPr>
        <p:spPr bwMode="auto">
          <a:xfrm>
            <a:off x="5209162" y="36786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71" name="Rectangle 299"/>
          <p:cNvSpPr>
            <a:spLocks noChangeArrowheads="1"/>
          </p:cNvSpPr>
          <p:nvPr/>
        </p:nvSpPr>
        <p:spPr bwMode="auto">
          <a:xfrm>
            <a:off x="2846962" y="45168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72" name="Rectangle 300"/>
          <p:cNvSpPr>
            <a:spLocks noChangeArrowheads="1"/>
          </p:cNvSpPr>
          <p:nvPr/>
        </p:nvSpPr>
        <p:spPr bwMode="auto">
          <a:xfrm>
            <a:off x="3608962" y="36786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73" name="Rectangle 301"/>
          <p:cNvSpPr>
            <a:spLocks noChangeArrowheads="1"/>
          </p:cNvSpPr>
          <p:nvPr/>
        </p:nvSpPr>
        <p:spPr bwMode="auto">
          <a:xfrm>
            <a:off x="3304162" y="33738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74" name="Rectangle 302"/>
          <p:cNvSpPr>
            <a:spLocks noChangeArrowheads="1"/>
          </p:cNvSpPr>
          <p:nvPr/>
        </p:nvSpPr>
        <p:spPr bwMode="auto">
          <a:xfrm>
            <a:off x="4142362" y="37548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75" name="Rectangle 303"/>
          <p:cNvSpPr>
            <a:spLocks noChangeArrowheads="1"/>
          </p:cNvSpPr>
          <p:nvPr/>
        </p:nvSpPr>
        <p:spPr bwMode="auto">
          <a:xfrm>
            <a:off x="3913762" y="38310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76" name="Rectangle 304"/>
          <p:cNvSpPr>
            <a:spLocks noChangeArrowheads="1"/>
          </p:cNvSpPr>
          <p:nvPr/>
        </p:nvSpPr>
        <p:spPr bwMode="auto">
          <a:xfrm>
            <a:off x="4218562" y="50502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77" name="Rectangle 305"/>
          <p:cNvSpPr>
            <a:spLocks noChangeArrowheads="1"/>
          </p:cNvSpPr>
          <p:nvPr/>
        </p:nvSpPr>
        <p:spPr bwMode="auto">
          <a:xfrm>
            <a:off x="4142362" y="4897876"/>
            <a:ext cx="304800" cy="304800"/>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sym typeface="Symbol" pitchFamily="18" charset="2"/>
              </a:rPr>
              <a: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378" name="Rectangle 330"/>
          <p:cNvSpPr>
            <a:spLocks noChangeArrowheads="1"/>
          </p:cNvSpPr>
          <p:nvPr/>
        </p:nvSpPr>
        <p:spPr bwMode="auto">
          <a:xfrm>
            <a:off x="3913762" y="4821676"/>
            <a:ext cx="609600" cy="457200"/>
          </a:xfrm>
          <a:prstGeom prst="rect">
            <a:avLst/>
          </a:prstGeom>
          <a:noFill/>
          <a:ln w="25400">
            <a:solidFill>
              <a:srgbClr val="FF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79" name="Oval 331"/>
          <p:cNvSpPr>
            <a:spLocks noChangeArrowheads="1"/>
          </p:cNvSpPr>
          <p:nvPr/>
        </p:nvSpPr>
        <p:spPr bwMode="auto">
          <a:xfrm>
            <a:off x="6733162" y="4593076"/>
            <a:ext cx="381000" cy="381000"/>
          </a:xfrm>
          <a:prstGeom prst="ellipse">
            <a:avLst/>
          </a:prstGeom>
          <a:noFill/>
          <a:ln w="9525">
            <a:no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80" name="Line 335"/>
          <p:cNvSpPr>
            <a:spLocks noChangeShapeType="1"/>
          </p:cNvSpPr>
          <p:nvPr/>
        </p:nvSpPr>
        <p:spPr bwMode="auto">
          <a:xfrm flipV="1">
            <a:off x="3837562" y="5355076"/>
            <a:ext cx="457200" cy="304800"/>
          </a:xfrm>
          <a:prstGeom prst="line">
            <a:avLst/>
          </a:prstGeom>
          <a:noFill/>
          <a:ln w="9525">
            <a:solidFill>
              <a:srgbClr val="FF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81" name="Line 336"/>
          <p:cNvSpPr>
            <a:spLocks noChangeShapeType="1"/>
          </p:cNvSpPr>
          <p:nvPr/>
        </p:nvSpPr>
        <p:spPr bwMode="auto">
          <a:xfrm flipV="1">
            <a:off x="7799962" y="5126476"/>
            <a:ext cx="381000" cy="304800"/>
          </a:xfrm>
          <a:prstGeom prst="line">
            <a:avLst/>
          </a:prstGeom>
          <a:noFill/>
          <a:ln w="9525">
            <a:solidFill>
              <a:srgbClr val="FF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82" name="AutoShape 337"/>
          <p:cNvSpPr>
            <a:spLocks noChangeArrowheads="1"/>
          </p:cNvSpPr>
          <p:nvPr/>
        </p:nvSpPr>
        <p:spPr bwMode="auto">
          <a:xfrm>
            <a:off x="1780162" y="5583676"/>
            <a:ext cx="2819400" cy="762000"/>
          </a:xfrm>
          <a:prstGeom prst="roundRect">
            <a:avLst>
              <a:gd name="adj" fmla="val 16667"/>
            </a:avLst>
          </a:prstGeom>
          <a:noFill/>
          <a:ln w="9525">
            <a:no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84" name="Text Box 339"/>
          <p:cNvSpPr txBox="1">
            <a:spLocks noChangeArrowheads="1"/>
          </p:cNvSpPr>
          <p:nvPr/>
        </p:nvSpPr>
        <p:spPr bwMode="auto">
          <a:xfrm>
            <a:off x="1780162" y="5583676"/>
            <a:ext cx="4267200" cy="1123384"/>
          </a:xfrm>
          <a:prstGeom prst="rect">
            <a:avLst/>
          </a:prstGeom>
          <a:noFill/>
          <a:ln w="9525">
            <a:noFill/>
            <a:miter lim="800000"/>
            <a:headEnd/>
            <a:tailEnd/>
          </a:ln>
        </p:spPr>
        <p:txBody>
          <a:bodyPr wrap="square">
            <a:spAutoFit/>
          </a:bodyPr>
          <a:lstStyle/>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Locations are grouped aggregated to a grid system</a:t>
            </a:r>
          </a:p>
          <a:p>
            <a:pPr marL="342900" marR="0" lvl="0" indent="-342900" algn="l" defTabSz="914400" rtl="0" eaLnBrk="1" fontAlgn="auto" latinLnBrk="0" hangingPunct="1">
              <a:lnSpc>
                <a:spcPct val="100000"/>
              </a:lnSpc>
              <a:spcBef>
                <a:spcPct val="5000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45" name="Text Box 405"/>
          <p:cNvSpPr txBox="1">
            <a:spLocks noChangeArrowheads="1"/>
          </p:cNvSpPr>
          <p:nvPr/>
        </p:nvSpPr>
        <p:spPr bwMode="auto">
          <a:xfrm>
            <a:off x="6123562" y="5431276"/>
            <a:ext cx="4427707" cy="1123384"/>
          </a:xfrm>
          <a:prstGeom prst="rect">
            <a:avLst/>
          </a:prstGeom>
          <a:noFill/>
          <a:ln w="9525">
            <a:noFill/>
            <a:miter lim="800000"/>
            <a:headEnd/>
            <a:tailEnd/>
          </a:ln>
        </p:spPr>
        <p:txBody>
          <a:bodyPr wrap="square">
            <a:spAutoFit/>
          </a:bodyPr>
          <a:lstStyle/>
          <a:p>
            <a:pPr marL="342900" marR="0" lvl="0" indent="-342900" algn="l" defTabSz="9144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Aggregated totals are assigned to each grid using Point in Polygon Counts</a:t>
            </a:r>
          </a:p>
          <a:p>
            <a:pPr marL="342900" marR="0" lvl="0" indent="-342900" algn="l" defTabSz="914400" rtl="0" eaLnBrk="1" fontAlgn="auto" latinLnBrk="0" hangingPunct="1">
              <a:lnSpc>
                <a:spcPct val="100000"/>
              </a:lnSpc>
              <a:spcBef>
                <a:spcPct val="5000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46" name="AutoShape 406"/>
          <p:cNvSpPr>
            <a:spLocks noChangeArrowheads="1"/>
          </p:cNvSpPr>
          <p:nvPr/>
        </p:nvSpPr>
        <p:spPr bwMode="auto">
          <a:xfrm>
            <a:off x="5666362" y="3221476"/>
            <a:ext cx="457200" cy="304800"/>
          </a:xfrm>
          <a:prstGeom prst="rightArrow">
            <a:avLst>
              <a:gd name="adj1" fmla="val 50000"/>
              <a:gd name="adj2" fmla="val 37500"/>
            </a:avLst>
          </a:prstGeom>
          <a:solidFill>
            <a:schemeClr val="tx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2"/>
          <p:cNvSpPr txBox="1">
            <a:spLocks noChangeArrowheads="1"/>
          </p:cNvSpPr>
          <p:nvPr/>
        </p:nvSpPr>
        <p:spPr bwMode="auto">
          <a:xfrm>
            <a:off x="3343072" y="344184"/>
            <a:ext cx="6634264" cy="6869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0"/>
              </a:spcBef>
              <a:spcAft>
                <a:spcPct val="0"/>
              </a:spcAft>
              <a:defRPr sz="3200" b="1">
                <a:solidFill>
                  <a:schemeClr val="tx2"/>
                </a:solidFill>
                <a:latin typeface="+mn-lt"/>
                <a:ea typeface="+mj-ea"/>
                <a:cs typeface="Arial" pitchFamily="34" charset="0"/>
              </a:defRPr>
            </a:lvl1pPr>
            <a:lvl2pPr marL="342900" indent="-342900" algn="l" rtl="0" eaLnBrk="0" fontAlgn="base" hangingPunct="0">
              <a:spcBef>
                <a:spcPct val="0"/>
              </a:spcBef>
              <a:spcAft>
                <a:spcPct val="0"/>
              </a:spcAft>
              <a:defRPr sz="2400" b="1">
                <a:solidFill>
                  <a:schemeClr val="tx2"/>
                </a:solidFill>
                <a:latin typeface="Univers" pitchFamily="34" charset="-18"/>
                <a:ea typeface="ＭＳ Ｐゴシック" pitchFamily="20" charset="-128"/>
                <a:cs typeface="ＭＳ Ｐゴシック" charset="0"/>
              </a:defRPr>
            </a:lvl2pPr>
            <a:lvl3pPr marL="342900" indent="-342900" algn="l" rtl="0" eaLnBrk="0" fontAlgn="base" hangingPunct="0">
              <a:spcBef>
                <a:spcPct val="0"/>
              </a:spcBef>
              <a:spcAft>
                <a:spcPct val="0"/>
              </a:spcAft>
              <a:defRPr sz="2400" b="1">
                <a:solidFill>
                  <a:schemeClr val="tx2"/>
                </a:solidFill>
                <a:latin typeface="Univers" pitchFamily="34" charset="-18"/>
                <a:ea typeface="ＭＳ Ｐゴシック" pitchFamily="20" charset="-128"/>
                <a:cs typeface="ＭＳ Ｐゴシック" charset="0"/>
              </a:defRPr>
            </a:lvl3pPr>
            <a:lvl4pPr marL="342900" indent="-342900" algn="l" rtl="0" eaLnBrk="0" fontAlgn="base" hangingPunct="0">
              <a:spcBef>
                <a:spcPct val="0"/>
              </a:spcBef>
              <a:spcAft>
                <a:spcPct val="0"/>
              </a:spcAft>
              <a:defRPr sz="2400" b="1">
                <a:solidFill>
                  <a:schemeClr val="tx2"/>
                </a:solidFill>
                <a:latin typeface="Univers" pitchFamily="34" charset="-18"/>
                <a:ea typeface="ＭＳ Ｐゴシック" pitchFamily="20" charset="-128"/>
                <a:cs typeface="ＭＳ Ｐゴシック" charset="0"/>
              </a:defRPr>
            </a:lvl4pPr>
            <a:lvl5pPr marL="342900" indent="-342900" algn="l" rtl="0" eaLnBrk="0" fontAlgn="base" hangingPunct="0">
              <a:spcBef>
                <a:spcPct val="0"/>
              </a:spcBef>
              <a:spcAft>
                <a:spcPct val="0"/>
              </a:spcAft>
              <a:defRPr sz="2400" b="1">
                <a:solidFill>
                  <a:schemeClr val="tx2"/>
                </a:solidFill>
                <a:latin typeface="Univers" pitchFamily="34" charset="-18"/>
                <a:ea typeface="ＭＳ Ｐゴシック" pitchFamily="20" charset="-128"/>
                <a:cs typeface="ＭＳ Ｐゴシック" charset="0"/>
              </a:defRPr>
            </a:lvl5pPr>
            <a:lvl6pPr marL="685800" indent="-342900" algn="l" rtl="0" fontAlgn="base">
              <a:spcBef>
                <a:spcPct val="0"/>
              </a:spcBef>
              <a:spcAft>
                <a:spcPct val="0"/>
              </a:spcAft>
              <a:defRPr sz="2400" b="1">
                <a:solidFill>
                  <a:schemeClr val="tx2"/>
                </a:solidFill>
                <a:latin typeface="Univers" pitchFamily="34" charset="-18"/>
                <a:ea typeface="ＭＳ Ｐゴシック" pitchFamily="20" charset="-128"/>
              </a:defRPr>
            </a:lvl6pPr>
            <a:lvl7pPr marL="1028700" indent="-342900" algn="l" rtl="0" fontAlgn="base">
              <a:spcBef>
                <a:spcPct val="0"/>
              </a:spcBef>
              <a:spcAft>
                <a:spcPct val="0"/>
              </a:spcAft>
              <a:defRPr sz="2400" b="1">
                <a:solidFill>
                  <a:schemeClr val="tx2"/>
                </a:solidFill>
                <a:latin typeface="Univers" pitchFamily="34" charset="-18"/>
                <a:ea typeface="ＭＳ Ｐゴシック" pitchFamily="20" charset="-128"/>
              </a:defRPr>
            </a:lvl7pPr>
            <a:lvl8pPr marL="1371600" indent="-342900" algn="l" rtl="0" fontAlgn="base">
              <a:spcBef>
                <a:spcPct val="0"/>
              </a:spcBef>
              <a:spcAft>
                <a:spcPct val="0"/>
              </a:spcAft>
              <a:defRPr sz="2400" b="1">
                <a:solidFill>
                  <a:schemeClr val="tx2"/>
                </a:solidFill>
                <a:latin typeface="Univers" pitchFamily="34" charset="-18"/>
                <a:ea typeface="ＭＳ Ｐゴシック" pitchFamily="20" charset="-128"/>
              </a:defRPr>
            </a:lvl8pPr>
            <a:lvl9pPr marL="1714500" indent="-342900" algn="l" rtl="0" fontAlgn="base">
              <a:spcBef>
                <a:spcPct val="0"/>
              </a:spcBef>
              <a:spcAft>
                <a:spcPct val="0"/>
              </a:spcAft>
              <a:defRPr sz="2400" b="1">
                <a:solidFill>
                  <a:schemeClr val="tx2"/>
                </a:solidFill>
                <a:latin typeface="Univers" pitchFamily="34" charset="-18"/>
                <a:ea typeface="ＭＳ Ｐゴシック" pitchFamily="2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Calibri" panose="020F0502020204030204"/>
                <a:ea typeface="+mj-ea"/>
                <a:cs typeface="Arial" pitchFamily="34" charset="0"/>
              </a:rPr>
              <a:t>Group Level</a:t>
            </a:r>
          </a:p>
        </p:txBody>
      </p:sp>
    </p:spTree>
    <p:extLst>
      <p:ext uri="{BB962C8B-B14F-4D97-AF65-F5344CB8AC3E}">
        <p14:creationId xmlns:p14="http://schemas.microsoft.com/office/powerpoint/2010/main" val="249785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39857" y="1430282"/>
            <a:ext cx="8709080" cy="4703108"/>
            <a:chOff x="315857" y="1994483"/>
            <a:chExt cx="8709080" cy="4703108"/>
          </a:xfrm>
        </p:grpSpPr>
        <p:pic>
          <p:nvPicPr>
            <p:cNvPr id="16386" name="Picture 10" descr="grid_surface2"/>
            <p:cNvPicPr>
              <a:picLocks noChangeAspect="1" noChangeArrowheads="1"/>
            </p:cNvPicPr>
            <p:nvPr/>
          </p:nvPicPr>
          <p:blipFill>
            <a:blip r:embed="rId3" cstate="print"/>
            <a:srcRect/>
            <a:stretch>
              <a:fillRect/>
            </a:stretch>
          </p:blipFill>
          <p:spPr bwMode="auto">
            <a:xfrm>
              <a:off x="3462337" y="1994483"/>
              <a:ext cx="5562600" cy="4298950"/>
            </a:xfrm>
            <a:prstGeom prst="rect">
              <a:avLst/>
            </a:prstGeom>
            <a:noFill/>
            <a:ln w="9525">
              <a:solidFill>
                <a:schemeClr val="tx1"/>
              </a:solidFill>
              <a:miter lim="800000"/>
              <a:headEnd/>
              <a:tailEnd/>
            </a:ln>
          </p:spPr>
        </p:pic>
        <p:pic>
          <p:nvPicPr>
            <p:cNvPr id="16387" name="Picture 11" descr="gstat_data"/>
            <p:cNvPicPr>
              <a:picLocks noChangeAspect="1" noChangeArrowheads="1"/>
            </p:cNvPicPr>
            <p:nvPr/>
          </p:nvPicPr>
          <p:blipFill>
            <a:blip r:embed="rId4" cstate="print"/>
            <a:srcRect/>
            <a:stretch>
              <a:fillRect/>
            </a:stretch>
          </p:blipFill>
          <p:spPr bwMode="auto">
            <a:xfrm>
              <a:off x="380067" y="1994483"/>
              <a:ext cx="2523469" cy="1949461"/>
            </a:xfrm>
            <a:prstGeom prst="rect">
              <a:avLst/>
            </a:prstGeom>
            <a:noFill/>
            <a:ln w="9525">
              <a:noFill/>
              <a:miter lim="800000"/>
              <a:headEnd/>
              <a:tailEnd/>
            </a:ln>
          </p:spPr>
        </p:pic>
        <p:sp>
          <p:nvSpPr>
            <p:cNvPr id="16388" name="TextBox 8"/>
            <p:cNvSpPr txBox="1">
              <a:spLocks noChangeArrowheads="1"/>
            </p:cNvSpPr>
            <p:nvPr/>
          </p:nvSpPr>
          <p:spPr bwMode="auto">
            <a:xfrm>
              <a:off x="315857" y="4143046"/>
              <a:ext cx="2895600" cy="2554545"/>
            </a:xfrm>
            <a:prstGeom prst="rect">
              <a:avLst/>
            </a:prstGeom>
            <a:noFill/>
            <a:ln w="9525">
              <a:noFill/>
              <a:miter lim="800000"/>
              <a:headEnd/>
              <a:tailEnd/>
            </a:ln>
          </p:spPr>
          <p:txBody>
            <a:bodyPr>
              <a:spAutoFit/>
            </a:bodyPr>
            <a:lstStyle/>
            <a:p>
              <a:r>
                <a:rPr lang="en-US" sz="1600" dirty="0"/>
                <a:t>Simple symbology and map analysis can present new patterns and create an environment for establishing new hypotheses to test with some probabilistic or deterministic technique</a:t>
              </a:r>
            </a:p>
            <a:p>
              <a:endParaRPr lang="en-US" sz="1600" i="1" dirty="0"/>
            </a:p>
            <a:p>
              <a:r>
                <a:rPr lang="en-US" sz="1600" i="1" dirty="0"/>
                <a:t>Now we can see differences in cattle and sheep outbreaks</a:t>
              </a:r>
            </a:p>
          </p:txBody>
        </p:sp>
        <p:cxnSp>
          <p:nvCxnSpPr>
            <p:cNvPr id="16389" name="Straight Arrow Connector 10"/>
            <p:cNvCxnSpPr>
              <a:cxnSpLocks noChangeShapeType="1"/>
            </p:cNvCxnSpPr>
            <p:nvPr/>
          </p:nvCxnSpPr>
          <p:spPr bwMode="auto">
            <a:xfrm flipV="1">
              <a:off x="4300537" y="5499683"/>
              <a:ext cx="1219200" cy="457200"/>
            </a:xfrm>
            <a:prstGeom prst="straightConnector1">
              <a:avLst/>
            </a:prstGeom>
            <a:noFill/>
            <a:ln w="38100" algn="ctr">
              <a:solidFill>
                <a:srgbClr val="CC0099"/>
              </a:solidFill>
              <a:miter lim="800000"/>
              <a:headEnd type="none" w="sm" len="sm"/>
              <a:tailEnd type="arrow" w="med" len="med"/>
            </a:ln>
          </p:spPr>
        </p:cxnSp>
        <p:cxnSp>
          <p:nvCxnSpPr>
            <p:cNvPr id="16390" name="Straight Arrow Connector 12"/>
            <p:cNvCxnSpPr>
              <a:cxnSpLocks noChangeShapeType="1"/>
            </p:cNvCxnSpPr>
            <p:nvPr/>
          </p:nvCxnSpPr>
          <p:spPr bwMode="auto">
            <a:xfrm rot="10800000" flipV="1">
              <a:off x="6815137" y="2299283"/>
              <a:ext cx="838200" cy="457200"/>
            </a:xfrm>
            <a:prstGeom prst="straightConnector1">
              <a:avLst/>
            </a:prstGeom>
            <a:noFill/>
            <a:ln w="38100" algn="ctr">
              <a:solidFill>
                <a:srgbClr val="FF6600"/>
              </a:solidFill>
              <a:miter lim="800000"/>
              <a:headEnd type="none" w="sm" len="sm"/>
              <a:tailEnd type="arrow" w="med" len="med"/>
            </a:ln>
          </p:spPr>
        </p:cxnSp>
        <p:sp>
          <p:nvSpPr>
            <p:cNvPr id="16391" name="Rectangle 15"/>
            <p:cNvSpPr>
              <a:spLocks noChangeArrowheads="1"/>
            </p:cNvSpPr>
            <p:nvPr/>
          </p:nvSpPr>
          <p:spPr bwMode="auto">
            <a:xfrm>
              <a:off x="7729537" y="2070683"/>
              <a:ext cx="707951" cy="369332"/>
            </a:xfrm>
            <a:prstGeom prst="rect">
              <a:avLst/>
            </a:prstGeom>
            <a:noFill/>
            <a:ln w="9525">
              <a:noFill/>
              <a:miter lim="800000"/>
              <a:headEnd/>
              <a:tailEnd/>
            </a:ln>
          </p:spPr>
          <p:txBody>
            <a:bodyPr wrap="none">
              <a:spAutoFit/>
            </a:bodyPr>
            <a:lstStyle/>
            <a:p>
              <a:r>
                <a:rPr lang="en-US"/>
                <a:t>cattle</a:t>
              </a:r>
            </a:p>
          </p:txBody>
        </p:sp>
        <p:sp>
          <p:nvSpPr>
            <p:cNvPr id="16392" name="Rectangle 16"/>
            <p:cNvSpPr>
              <a:spLocks noChangeArrowheads="1"/>
            </p:cNvSpPr>
            <p:nvPr/>
          </p:nvSpPr>
          <p:spPr bwMode="auto">
            <a:xfrm>
              <a:off x="3487737" y="5804483"/>
              <a:ext cx="748923" cy="369332"/>
            </a:xfrm>
            <a:prstGeom prst="rect">
              <a:avLst/>
            </a:prstGeom>
            <a:noFill/>
            <a:ln w="9525">
              <a:noFill/>
              <a:miter lim="800000"/>
              <a:headEnd/>
              <a:tailEnd/>
            </a:ln>
          </p:spPr>
          <p:txBody>
            <a:bodyPr wrap="none">
              <a:spAutoFit/>
            </a:bodyPr>
            <a:lstStyle/>
            <a:p>
              <a:r>
                <a:rPr lang="en-US"/>
                <a:t>sheep</a:t>
              </a:r>
            </a:p>
          </p:txBody>
        </p:sp>
      </p:grpSp>
      <p:sp>
        <p:nvSpPr>
          <p:cNvPr id="12" name="Rectangle 21"/>
          <p:cNvSpPr>
            <a:spLocks noChangeArrowheads="1"/>
          </p:cNvSpPr>
          <p:nvPr/>
        </p:nvSpPr>
        <p:spPr bwMode="auto">
          <a:xfrm>
            <a:off x="3361096" y="433081"/>
            <a:ext cx="7306905" cy="523220"/>
          </a:xfrm>
          <a:prstGeom prst="rect">
            <a:avLst/>
          </a:prstGeom>
          <a:noFill/>
          <a:ln w="9525">
            <a:noFill/>
            <a:miter lim="800000"/>
            <a:headEnd/>
            <a:tailEnd/>
          </a:ln>
          <a:effectLst/>
        </p:spPr>
        <p:txBody>
          <a:bodyPr wrap="square">
            <a:spAutoFit/>
          </a:bodyPr>
          <a:lstStyle/>
          <a:p>
            <a:r>
              <a:rPr lang="en-US" sz="2800" b="1" dirty="0">
                <a:effectLst>
                  <a:outerShdw blurRad="38100" dist="38100" dir="2700000" algn="tl">
                    <a:srgbClr val="000000"/>
                  </a:outerShdw>
                </a:effectLst>
                <a:latin typeface="Trebuchet MS" pitchFamily="34" charset="0"/>
              </a:rPr>
              <a:t>Spatial Epidemiology: Mapping Disease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5015660" y="3417485"/>
            <a:ext cx="2108824" cy="313821"/>
          </a:xfrm>
          <a:prstGeom prst="rect">
            <a:avLst/>
          </a:prstGeom>
          <a:noFill/>
          <a:ln w="9525">
            <a:noFill/>
            <a:round/>
            <a:headEnd/>
            <a:tailEnd/>
          </a:ln>
        </p:spPr>
        <p:txBody>
          <a:bodyPr wrap="none" lIns="81639" tIns="55221" rIns="81639" bIns="40820"/>
          <a:lstStyle/>
          <a:p>
            <a:pPr>
              <a:tabLst>
                <a:tab pos="656650" algn="l"/>
                <a:tab pos="1313299" algn="l"/>
                <a:tab pos="1969949" algn="l"/>
              </a:tabLst>
            </a:pPr>
            <a:r>
              <a:rPr lang="en-US" dirty="0">
                <a:solidFill>
                  <a:srgbClr val="000000"/>
                </a:solidFill>
                <a:ea typeface="DejaVu Sans" charset="0"/>
                <a:cs typeface="DejaVu Sans" charset="0"/>
              </a:rPr>
              <a:t>Country level by date</a:t>
            </a:r>
          </a:p>
        </p:txBody>
      </p:sp>
      <p:pic>
        <p:nvPicPr>
          <p:cNvPr id="25604" name="Picture 3"/>
          <p:cNvPicPr>
            <a:picLocks noChangeAspect="1" noChangeArrowheads="1"/>
          </p:cNvPicPr>
          <p:nvPr/>
        </p:nvPicPr>
        <p:blipFill>
          <a:blip r:embed="rId3" cstate="print"/>
          <a:srcRect/>
          <a:stretch>
            <a:fillRect/>
          </a:stretch>
        </p:blipFill>
        <p:spPr bwMode="auto">
          <a:xfrm>
            <a:off x="2103811" y="1621390"/>
            <a:ext cx="7882163" cy="4059521"/>
          </a:xfrm>
          <a:prstGeom prst="rect">
            <a:avLst/>
          </a:prstGeom>
          <a:noFill/>
          <a:ln w="9525">
            <a:noFill/>
            <a:round/>
            <a:headEnd/>
            <a:tailEnd/>
          </a:ln>
        </p:spPr>
      </p:pic>
      <p:sp>
        <p:nvSpPr>
          <p:cNvPr id="6" name="Rectangle 21"/>
          <p:cNvSpPr>
            <a:spLocks noChangeArrowheads="1"/>
          </p:cNvSpPr>
          <p:nvPr/>
        </p:nvSpPr>
        <p:spPr bwMode="auto">
          <a:xfrm>
            <a:off x="3361095" y="209341"/>
            <a:ext cx="7199901" cy="954107"/>
          </a:xfrm>
          <a:prstGeom prst="rect">
            <a:avLst/>
          </a:prstGeom>
          <a:noFill/>
          <a:ln w="9525">
            <a:noFill/>
            <a:miter lim="800000"/>
            <a:headEnd/>
            <a:tailEnd/>
          </a:ln>
          <a:effectLst/>
        </p:spPr>
        <p:txBody>
          <a:bodyPr wrap="square">
            <a:spAutoFit/>
          </a:bodyPr>
          <a:lstStyle/>
          <a:p>
            <a:r>
              <a:rPr lang="en-US" sz="2800" b="1" dirty="0">
                <a:effectLst>
                  <a:outerShdw blurRad="38100" dist="38100" dir="2700000" algn="tl">
                    <a:srgbClr val="000000"/>
                  </a:outerShdw>
                </a:effectLst>
                <a:latin typeface="Trebuchet MS" pitchFamily="34" charset="0"/>
              </a:rPr>
              <a:t>Historical Distribution Analysis</a:t>
            </a:r>
            <a:br>
              <a:rPr lang="en-US" sz="2800" b="1" dirty="0">
                <a:effectLst>
                  <a:outerShdw blurRad="38100" dist="38100" dir="2700000" algn="tl">
                    <a:srgbClr val="000000"/>
                  </a:outerShdw>
                </a:effectLst>
                <a:latin typeface="Trebuchet MS" pitchFamily="34" charset="0"/>
              </a:rPr>
            </a:br>
            <a:r>
              <a:rPr lang="en-US" sz="2800" b="1" dirty="0">
                <a:effectLst>
                  <a:outerShdw blurRad="38100" dist="38100" dir="2700000" algn="tl">
                    <a:srgbClr val="000000"/>
                  </a:outerShdw>
                </a:effectLst>
                <a:latin typeface="Trebuchet MS" pitchFamily="34" charset="0"/>
              </a:rPr>
              <a:t>Tularemia example (Ukraine)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1"/>
          <p:cNvSpPr>
            <a:spLocks noChangeArrowheads="1"/>
          </p:cNvSpPr>
          <p:nvPr/>
        </p:nvSpPr>
        <p:spPr bwMode="auto">
          <a:xfrm>
            <a:off x="3361096" y="209531"/>
            <a:ext cx="7306905" cy="954107"/>
          </a:xfrm>
          <a:prstGeom prst="rect">
            <a:avLst/>
          </a:prstGeom>
          <a:noFill/>
          <a:ln w="9525">
            <a:noFill/>
            <a:miter lim="800000"/>
            <a:headEnd/>
            <a:tailEnd/>
          </a:ln>
          <a:effectLst/>
        </p:spPr>
        <p:txBody>
          <a:bodyPr wrap="square">
            <a:spAutoFit/>
          </a:bodyPr>
          <a:lstStyle/>
          <a:p>
            <a:r>
              <a:rPr lang="en-US" sz="2800" b="1" dirty="0">
                <a:effectLst>
                  <a:outerShdw blurRad="38100" dist="38100" dir="2700000" algn="tl">
                    <a:srgbClr val="000000"/>
                  </a:outerShdw>
                </a:effectLst>
                <a:latin typeface="Trebuchet MS" pitchFamily="34" charset="0"/>
              </a:rPr>
              <a:t>Historical Distribution Analysis</a:t>
            </a:r>
            <a:br>
              <a:rPr lang="en-US" sz="2800" b="1" dirty="0">
                <a:effectLst>
                  <a:outerShdw blurRad="38100" dist="38100" dir="2700000" algn="tl">
                    <a:srgbClr val="000000"/>
                  </a:outerShdw>
                </a:effectLst>
                <a:latin typeface="Trebuchet MS" pitchFamily="34" charset="0"/>
              </a:rPr>
            </a:br>
            <a:r>
              <a:rPr lang="en-US" sz="2800" b="1" dirty="0">
                <a:effectLst>
                  <a:outerShdw blurRad="38100" dist="38100" dir="2700000" algn="tl">
                    <a:srgbClr val="000000"/>
                  </a:outerShdw>
                </a:effectLst>
                <a:latin typeface="Trebuchet MS" pitchFamily="34" charset="0"/>
              </a:rPr>
              <a:t>Tularemia</a:t>
            </a:r>
          </a:p>
        </p:txBody>
      </p:sp>
      <p:grpSp>
        <p:nvGrpSpPr>
          <p:cNvPr id="4" name="Group 3"/>
          <p:cNvGrpSpPr>
            <a:grpSpLocks noChangeAspect="1"/>
          </p:cNvGrpSpPr>
          <p:nvPr/>
        </p:nvGrpSpPr>
        <p:grpSpPr>
          <a:xfrm>
            <a:off x="1952018" y="1371603"/>
            <a:ext cx="8515895" cy="5036941"/>
            <a:chOff x="98879" y="1701544"/>
            <a:chExt cx="8759911" cy="5181271"/>
          </a:xfrm>
        </p:grpSpPr>
        <p:pic>
          <p:nvPicPr>
            <p:cNvPr id="26627" name="Picture 3"/>
            <p:cNvPicPr>
              <a:picLocks noChangeAspect="1" noChangeArrowheads="1"/>
            </p:cNvPicPr>
            <p:nvPr/>
          </p:nvPicPr>
          <p:blipFill>
            <a:blip r:embed="rId3" cstate="print"/>
            <a:srcRect/>
            <a:stretch>
              <a:fillRect/>
            </a:stretch>
          </p:blipFill>
          <p:spPr bwMode="auto">
            <a:xfrm>
              <a:off x="3880582" y="2530723"/>
              <a:ext cx="4978208" cy="3524010"/>
            </a:xfrm>
            <a:prstGeom prst="rect">
              <a:avLst/>
            </a:prstGeom>
            <a:noFill/>
            <a:ln w="9525">
              <a:noFill/>
              <a:round/>
              <a:headEnd/>
              <a:tailEnd/>
            </a:ln>
          </p:spPr>
        </p:pic>
        <p:pic>
          <p:nvPicPr>
            <p:cNvPr id="26628" name="Picture 43" descr="Isolates_aag1.png"/>
            <p:cNvPicPr>
              <a:picLocks noChangeAspect="1"/>
            </p:cNvPicPr>
            <p:nvPr/>
          </p:nvPicPr>
          <p:blipFill>
            <a:blip r:embed="rId4" cstate="print"/>
            <a:srcRect/>
            <a:stretch>
              <a:fillRect/>
            </a:stretch>
          </p:blipFill>
          <p:spPr bwMode="auto">
            <a:xfrm>
              <a:off x="146926" y="1701544"/>
              <a:ext cx="3324567" cy="2487537"/>
            </a:xfrm>
            <a:prstGeom prst="rect">
              <a:avLst/>
            </a:prstGeom>
            <a:noFill/>
            <a:ln w="12700">
              <a:solidFill>
                <a:schemeClr val="tx1"/>
              </a:solidFill>
              <a:miter lim="800000"/>
              <a:headEnd/>
              <a:tailEnd/>
            </a:ln>
          </p:spPr>
        </p:pic>
        <p:pic>
          <p:nvPicPr>
            <p:cNvPr id="26629" name="Picture 47" descr="Years.png"/>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98879" y="4240600"/>
              <a:ext cx="3422189" cy="2642215"/>
            </a:xfrm>
            <a:prstGeom prst="rect">
              <a:avLst/>
            </a:prstGeom>
            <a:noFill/>
            <a:ln w="9525">
              <a:noFill/>
              <a:miter lim="800000"/>
              <a:headEnd/>
              <a:tailEnd/>
            </a:ln>
          </p:spPr>
        </p:pic>
        <p:sp>
          <p:nvSpPr>
            <p:cNvPr id="26630" name="Text Box 2"/>
            <p:cNvSpPr txBox="1">
              <a:spLocks noChangeArrowheads="1"/>
            </p:cNvSpPr>
            <p:nvPr/>
          </p:nvSpPr>
          <p:spPr bwMode="auto">
            <a:xfrm>
              <a:off x="146926" y="3290804"/>
              <a:ext cx="2074253" cy="313821"/>
            </a:xfrm>
            <a:prstGeom prst="rect">
              <a:avLst/>
            </a:prstGeom>
            <a:noFill/>
            <a:ln w="9525">
              <a:noFill/>
              <a:round/>
              <a:headEnd/>
              <a:tailEnd/>
            </a:ln>
          </p:spPr>
          <p:txBody>
            <a:bodyPr wrap="none" lIns="81639" tIns="55221" rIns="81639" bIns="40820"/>
            <a:lstStyle/>
            <a:p>
              <a:pPr>
                <a:tabLst>
                  <a:tab pos="656650" algn="l"/>
                  <a:tab pos="1313299" algn="l"/>
                  <a:tab pos="1969949" algn="l"/>
                </a:tabLst>
              </a:pPr>
              <a:r>
                <a:rPr lang="en-US" sz="1100" b="1" dirty="0">
                  <a:ea typeface="DejaVu Sans" charset="0"/>
                  <a:cs typeface="DejaVu Sans" charset="0"/>
                </a:rPr>
                <a:t>Host/vector species diversity</a:t>
              </a:r>
            </a:p>
          </p:txBody>
        </p:sp>
        <p:sp>
          <p:nvSpPr>
            <p:cNvPr id="26631" name="Text Box 2"/>
            <p:cNvSpPr txBox="1">
              <a:spLocks noChangeArrowheads="1"/>
            </p:cNvSpPr>
            <p:nvPr/>
          </p:nvSpPr>
          <p:spPr bwMode="auto">
            <a:xfrm>
              <a:off x="146926" y="5740912"/>
              <a:ext cx="2074253" cy="313821"/>
            </a:xfrm>
            <a:prstGeom prst="rect">
              <a:avLst/>
            </a:prstGeom>
            <a:noFill/>
            <a:ln w="9525">
              <a:noFill/>
              <a:round/>
              <a:headEnd/>
              <a:tailEnd/>
            </a:ln>
          </p:spPr>
          <p:txBody>
            <a:bodyPr wrap="none" lIns="81639" tIns="55221" rIns="81639" bIns="40820"/>
            <a:lstStyle/>
            <a:p>
              <a:pPr>
                <a:tabLst>
                  <a:tab pos="656650" algn="l"/>
                  <a:tab pos="1313299" algn="l"/>
                  <a:tab pos="1969949" algn="l"/>
                </a:tabLst>
              </a:pPr>
              <a:r>
                <a:rPr lang="en-US" sz="1100" b="1" dirty="0">
                  <a:ea typeface="DejaVu Sans" charset="0"/>
                  <a:cs typeface="DejaVu Sans" charset="0"/>
                </a:rPr>
                <a:t>Temporality of isolations</a:t>
              </a:r>
            </a:p>
          </p:txBody>
        </p:sp>
        <p:sp>
          <p:nvSpPr>
            <p:cNvPr id="26632" name="Text Box 2"/>
            <p:cNvSpPr txBox="1">
              <a:spLocks noChangeArrowheads="1"/>
            </p:cNvSpPr>
            <p:nvPr/>
          </p:nvSpPr>
          <p:spPr bwMode="auto">
            <a:xfrm>
              <a:off x="6192775" y="5501948"/>
              <a:ext cx="2320306" cy="342244"/>
            </a:xfrm>
            <a:prstGeom prst="rect">
              <a:avLst/>
            </a:prstGeom>
            <a:noFill/>
            <a:ln w="9525">
              <a:noFill/>
              <a:round/>
              <a:headEnd/>
              <a:tailEnd/>
            </a:ln>
          </p:spPr>
          <p:txBody>
            <a:bodyPr wrap="none" lIns="81639" tIns="55221" rIns="81639" bIns="40820"/>
            <a:lstStyle/>
            <a:p>
              <a:pPr>
                <a:tabLst>
                  <a:tab pos="656650" algn="l"/>
                  <a:tab pos="1313299" algn="l"/>
                  <a:tab pos="1969949" algn="l"/>
                </a:tabLst>
              </a:pPr>
              <a:r>
                <a:rPr lang="en-US" sz="1100" b="1" dirty="0">
                  <a:ea typeface="DejaVu Sans" charset="0"/>
                  <a:cs typeface="DejaVu Sans" charset="0"/>
                </a:rPr>
                <a:t>Space-time clusters of isolates</a:t>
              </a:r>
            </a:p>
          </p:txBody>
        </p:sp>
        <p:cxnSp>
          <p:nvCxnSpPr>
            <p:cNvPr id="3" name="Straight Connector 2"/>
            <p:cNvCxnSpPr/>
            <p:nvPr/>
          </p:nvCxnSpPr>
          <p:spPr bwMode="auto">
            <a:xfrm>
              <a:off x="4221804" y="2530723"/>
              <a:ext cx="441635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J_methods.png"/>
          <p:cNvPicPr>
            <a:picLocks noChangeAspect="1"/>
          </p:cNvPicPr>
          <p:nvPr/>
        </p:nvPicPr>
        <p:blipFill>
          <a:blip r:embed="rId3" cstate="print"/>
          <a:stretch>
            <a:fillRect/>
          </a:stretch>
        </p:blipFill>
        <p:spPr>
          <a:xfrm>
            <a:off x="2895601" y="1371601"/>
            <a:ext cx="6274719" cy="4848647"/>
          </a:xfrm>
          <a:prstGeom prst="rect">
            <a:avLst/>
          </a:prstGeom>
        </p:spPr>
      </p:pic>
      <p:sp>
        <p:nvSpPr>
          <p:cNvPr id="5" name="Rectangle 21"/>
          <p:cNvSpPr>
            <a:spLocks noChangeArrowheads="1"/>
          </p:cNvSpPr>
          <p:nvPr/>
        </p:nvSpPr>
        <p:spPr bwMode="auto">
          <a:xfrm>
            <a:off x="3361096" y="209346"/>
            <a:ext cx="7306905" cy="954107"/>
          </a:xfrm>
          <a:prstGeom prst="rect">
            <a:avLst/>
          </a:prstGeom>
          <a:noFill/>
          <a:ln w="9525">
            <a:noFill/>
            <a:miter lim="800000"/>
            <a:headEnd/>
            <a:tailEnd/>
          </a:ln>
          <a:effectLst/>
        </p:spPr>
        <p:txBody>
          <a:bodyPr wrap="square">
            <a:spAutoFit/>
          </a:bodyPr>
          <a:lstStyle/>
          <a:p>
            <a:r>
              <a:rPr lang="en-US" sz="2800" b="1" dirty="0">
                <a:effectLst>
                  <a:outerShdw blurRad="38100" dist="38100" dir="2700000" algn="tl">
                    <a:srgbClr val="000000"/>
                  </a:outerShdw>
                </a:effectLst>
                <a:latin typeface="Trebuchet MS" pitchFamily="34" charset="0"/>
              </a:rPr>
              <a:t>Historical Distribution Analysis</a:t>
            </a:r>
            <a:br>
              <a:rPr lang="en-US" sz="2800" b="1" dirty="0">
                <a:effectLst>
                  <a:outerShdw blurRad="38100" dist="38100" dir="2700000" algn="tl">
                    <a:srgbClr val="000000"/>
                  </a:outerShdw>
                </a:effectLst>
                <a:latin typeface="Trebuchet MS" pitchFamily="34" charset="0"/>
              </a:rPr>
            </a:br>
            <a:r>
              <a:rPr lang="en-US" sz="2800" b="1" dirty="0">
                <a:effectLst>
                  <a:outerShdw blurRad="38100" dist="38100" dir="2700000" algn="tl">
                    <a:srgbClr val="000000"/>
                  </a:outerShdw>
                </a:effectLst>
                <a:latin typeface="Trebuchet MS" pitchFamily="34" charset="0"/>
              </a:rPr>
              <a:t>Anthrax in Azerbaijan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8128" y="1225502"/>
            <a:ext cx="7224420" cy="5113719"/>
            <a:chOff x="688304" y="635928"/>
            <a:chExt cx="8128667" cy="6150902"/>
          </a:xfrm>
        </p:grpSpPr>
        <p:pic>
          <p:nvPicPr>
            <p:cNvPr id="234498" name="Picture 2"/>
            <p:cNvPicPr>
              <a:picLocks noChangeAspect="1" noChangeArrowheads="1"/>
            </p:cNvPicPr>
            <p:nvPr/>
          </p:nvPicPr>
          <p:blipFill rotWithShape="1">
            <a:blip r:embed="rId3" cstate="print"/>
            <a:srcRect l="38233" t="19959" r="40535" b="31641"/>
            <a:stretch/>
          </p:blipFill>
          <p:spPr bwMode="auto">
            <a:xfrm>
              <a:off x="688304" y="1150981"/>
              <a:ext cx="3480582" cy="4958852"/>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l="7222" t="3556" r="8333" b="7556"/>
            <a:stretch>
              <a:fillRect/>
            </a:stretch>
          </p:blipFill>
          <p:spPr bwMode="auto">
            <a:xfrm>
              <a:off x="4299244" y="635928"/>
              <a:ext cx="4517727" cy="2972189"/>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l="8333" t="2667" r="8889" b="8444"/>
            <a:stretch>
              <a:fillRect/>
            </a:stretch>
          </p:blipFill>
          <p:spPr bwMode="auto">
            <a:xfrm>
              <a:off x="4305696" y="3748525"/>
              <a:ext cx="4511275" cy="3038305"/>
            </a:xfrm>
            <a:prstGeom prst="rect">
              <a:avLst/>
            </a:prstGeom>
            <a:noFill/>
            <a:ln w="9525">
              <a:noFill/>
              <a:miter lim="800000"/>
              <a:headEnd/>
              <a:tailEnd/>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son_dailies_v1.png"/>
          <p:cNvPicPr>
            <a:picLocks noChangeAspect="1"/>
          </p:cNvPicPr>
          <p:nvPr/>
        </p:nvPicPr>
        <p:blipFill>
          <a:blip r:embed="rId3" cstate="print"/>
          <a:stretch>
            <a:fillRect/>
          </a:stretch>
        </p:blipFill>
        <p:spPr>
          <a:xfrm>
            <a:off x="1524000" y="2301240"/>
            <a:ext cx="9144000" cy="4556760"/>
          </a:xfrm>
          <a:prstGeom prst="rect">
            <a:avLst/>
          </a:prstGeom>
        </p:spPr>
      </p:pic>
      <p:pic>
        <p:nvPicPr>
          <p:cNvPr id="4" name="Picture 3" descr="DSC_6941.JPG"/>
          <p:cNvPicPr>
            <a:picLocks noChangeAspect="1"/>
          </p:cNvPicPr>
          <p:nvPr/>
        </p:nvPicPr>
        <p:blipFill>
          <a:blip r:embed="rId4" cstate="print">
            <a:lum bright="-30000" contrast="10000"/>
          </a:blip>
          <a:stretch>
            <a:fillRect/>
          </a:stretch>
        </p:blipFill>
        <p:spPr>
          <a:xfrm>
            <a:off x="1524000" y="34045"/>
            <a:ext cx="3065684" cy="2037944"/>
          </a:xfrm>
          <a:prstGeom prst="ellipse">
            <a:avLst/>
          </a:prstGeom>
          <a:ln>
            <a:noFill/>
          </a:ln>
          <a:effectLst>
            <a:softEdge rad="112500"/>
          </a:effectLst>
        </p:spPr>
      </p:pic>
      <p:grpSp>
        <p:nvGrpSpPr>
          <p:cNvPr id="2" name="Group 1"/>
          <p:cNvGrpSpPr/>
          <p:nvPr/>
        </p:nvGrpSpPr>
        <p:grpSpPr>
          <a:xfrm>
            <a:off x="3944566" y="167640"/>
            <a:ext cx="6646502" cy="4267200"/>
            <a:chOff x="2362200" y="228600"/>
            <a:chExt cx="6646502" cy="4267200"/>
          </a:xfrm>
        </p:grpSpPr>
        <p:pic>
          <p:nvPicPr>
            <p:cNvPr id="5" name="Picture 4" descr="Bison_dailies_map_v1.png"/>
            <p:cNvPicPr>
              <a:picLocks noChangeAspect="1"/>
            </p:cNvPicPr>
            <p:nvPr/>
          </p:nvPicPr>
          <p:blipFill>
            <a:blip r:embed="rId5" cstate="print"/>
            <a:stretch>
              <a:fillRect/>
            </a:stretch>
          </p:blipFill>
          <p:spPr>
            <a:xfrm>
              <a:off x="2362200" y="228600"/>
              <a:ext cx="6511204" cy="4267200"/>
            </a:xfrm>
            <a:prstGeom prst="rect">
              <a:avLst/>
            </a:prstGeom>
          </p:spPr>
        </p:pic>
        <p:sp>
          <p:nvSpPr>
            <p:cNvPr id="7" name="Text Box 4">
              <a:extLst>
                <a:ext uri="{FF2B5EF4-FFF2-40B4-BE49-F238E27FC236}">
                  <a16:creationId xmlns:a16="http://schemas.microsoft.com/office/drawing/2014/main" id="{E1E9C705-84CB-4365-BF2E-EB7C0C8A2B2C}"/>
                </a:ext>
              </a:extLst>
            </p:cNvPr>
            <p:cNvSpPr txBox="1">
              <a:spLocks noChangeArrowheads="1"/>
            </p:cNvSpPr>
            <p:nvPr/>
          </p:nvSpPr>
          <p:spPr bwMode="auto">
            <a:xfrm>
              <a:off x="6347391" y="318315"/>
              <a:ext cx="2661311" cy="1015663"/>
            </a:xfrm>
            <a:prstGeom prst="rect">
              <a:avLst/>
            </a:prstGeom>
            <a:noFill/>
            <a:ln w="9525">
              <a:noFill/>
              <a:miter lim="800000"/>
              <a:headEnd/>
              <a:tailEnd/>
            </a:ln>
          </p:spPr>
          <p:txBody>
            <a:bodyPr wrap="square">
              <a:spAutoFit/>
            </a:bodyPr>
            <a:lstStyle/>
            <a:p>
              <a:r>
                <a:rPr lang="en-US" sz="1200" dirty="0">
                  <a:solidFill>
                    <a:schemeClr val="bg1"/>
                  </a:solidFill>
                </a:rPr>
                <a:t>Here field outbreak data and elevation data were combined in a GIS to evaluate the distribution of anthrax-supporting habitats in western Montana.</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4079385" y="150501"/>
            <a:ext cx="6274088" cy="2826655"/>
            <a:chOff x="1972226" y="268147"/>
            <a:chExt cx="7015879" cy="3160853"/>
          </a:xfrm>
        </p:grpSpPr>
        <p:pic>
          <p:nvPicPr>
            <p:cNvPr id="2" name="Picture 1" descr="P6250809"/>
            <p:cNvPicPr/>
            <p:nvPr/>
          </p:nvPicPr>
          <p:blipFill>
            <a:blip r:embed="rId3" cstate="print"/>
            <a:srcRect/>
            <a:stretch>
              <a:fillRect/>
            </a:stretch>
          </p:blipFill>
          <p:spPr bwMode="auto">
            <a:xfrm>
              <a:off x="1972226" y="801547"/>
              <a:ext cx="3505441" cy="2627453"/>
            </a:xfrm>
            <a:prstGeom prst="rect">
              <a:avLst/>
            </a:prstGeom>
            <a:noFill/>
            <a:ln w="9525">
              <a:noFill/>
              <a:miter lim="800000"/>
              <a:headEnd/>
              <a:tailEnd/>
            </a:ln>
          </p:spPr>
        </p:pic>
        <p:pic>
          <p:nvPicPr>
            <p:cNvPr id="3" name="Picture 2" descr="P6240796"/>
            <p:cNvPicPr/>
            <p:nvPr/>
          </p:nvPicPr>
          <p:blipFill>
            <a:blip r:embed="rId4" cstate="print"/>
            <a:srcRect l="4895" t="5138" r="8125" b="4745"/>
            <a:stretch>
              <a:fillRect/>
            </a:stretch>
          </p:blipFill>
          <p:spPr bwMode="auto">
            <a:xfrm>
              <a:off x="5604126" y="801547"/>
              <a:ext cx="3383979" cy="2627453"/>
            </a:xfrm>
            <a:prstGeom prst="rect">
              <a:avLst/>
            </a:prstGeom>
            <a:noFill/>
            <a:ln w="9525">
              <a:noFill/>
              <a:miter lim="800000"/>
              <a:headEnd/>
              <a:tailEnd/>
            </a:ln>
          </p:spPr>
        </p:pic>
        <p:sp>
          <p:nvSpPr>
            <p:cNvPr id="6" name="Freeform 5"/>
            <p:cNvSpPr/>
            <p:nvPr/>
          </p:nvSpPr>
          <p:spPr>
            <a:xfrm>
              <a:off x="4720905" y="268147"/>
              <a:ext cx="1528175" cy="427973"/>
            </a:xfrm>
            <a:custGeom>
              <a:avLst/>
              <a:gdLst>
                <a:gd name="connsiteX0" fmla="*/ 0 w 1528175"/>
                <a:gd name="connsiteY0" fmla="*/ 427973 h 427973"/>
                <a:gd name="connsiteX1" fmla="*/ 463463 w 1528175"/>
                <a:gd name="connsiteY1" fmla="*/ 2088 h 427973"/>
                <a:gd name="connsiteX2" fmla="*/ 1528175 w 1528175"/>
                <a:gd name="connsiteY2" fmla="*/ 415447 h 427973"/>
              </a:gdLst>
              <a:ahLst/>
              <a:cxnLst>
                <a:cxn ang="0">
                  <a:pos x="connsiteX0" y="connsiteY0"/>
                </a:cxn>
                <a:cxn ang="0">
                  <a:pos x="connsiteX1" y="connsiteY1"/>
                </a:cxn>
                <a:cxn ang="0">
                  <a:pos x="connsiteX2" y="connsiteY2"/>
                </a:cxn>
              </a:cxnLst>
              <a:rect l="l" t="t" r="r" b="b"/>
              <a:pathLst>
                <a:path w="1528175" h="427973">
                  <a:moveTo>
                    <a:pt x="0" y="427973"/>
                  </a:moveTo>
                  <a:cubicBezTo>
                    <a:pt x="104383" y="216074"/>
                    <a:pt x="208767" y="4176"/>
                    <a:pt x="463463" y="2088"/>
                  </a:cubicBezTo>
                  <a:cubicBezTo>
                    <a:pt x="718159" y="0"/>
                    <a:pt x="1123167" y="207723"/>
                    <a:pt x="1528175" y="415447"/>
                  </a:cubicBezTo>
                </a:path>
              </a:pathLst>
            </a:cu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a:grpSpLocks noChangeAspect="1"/>
          </p:cNvGrpSpPr>
          <p:nvPr/>
        </p:nvGrpSpPr>
        <p:grpSpPr>
          <a:xfrm>
            <a:off x="2298971" y="3140844"/>
            <a:ext cx="8054502" cy="3250717"/>
            <a:chOff x="291830" y="3315997"/>
            <a:chExt cx="8618706" cy="3478424"/>
          </a:xfrm>
        </p:grpSpPr>
        <p:pic>
          <p:nvPicPr>
            <p:cNvPr id="4" name="Picture 3" descr="1985_02_10pts.jpg"/>
            <p:cNvPicPr>
              <a:picLocks noChangeAspect="1"/>
            </p:cNvPicPr>
            <p:nvPr/>
          </p:nvPicPr>
          <p:blipFill>
            <a:blip r:embed="rId5" cstate="print"/>
            <a:srcRect/>
            <a:stretch>
              <a:fillRect/>
            </a:stretch>
          </p:blipFill>
          <p:spPr bwMode="auto">
            <a:xfrm>
              <a:off x="291830" y="3776332"/>
              <a:ext cx="3946676" cy="3018089"/>
            </a:xfrm>
            <a:prstGeom prst="rect">
              <a:avLst/>
            </a:prstGeom>
            <a:noFill/>
            <a:ln w="9525">
              <a:noFill/>
              <a:miter lim="800000"/>
              <a:headEnd/>
              <a:tailEnd/>
            </a:ln>
          </p:spPr>
        </p:pic>
        <p:pic>
          <p:nvPicPr>
            <p:cNvPr id="5" name="Picture 4" descr="p6240797.jpg"/>
            <p:cNvPicPr>
              <a:picLocks noChangeAspect="1"/>
            </p:cNvPicPr>
            <p:nvPr/>
          </p:nvPicPr>
          <p:blipFill>
            <a:blip r:embed="rId6" cstate="print"/>
            <a:srcRect l="2072" t="10655" r="2510" b="12009"/>
            <a:stretch>
              <a:fillRect/>
            </a:stretch>
          </p:blipFill>
          <p:spPr bwMode="auto">
            <a:xfrm>
              <a:off x="4237243" y="3776332"/>
              <a:ext cx="4673293" cy="2842935"/>
            </a:xfrm>
            <a:prstGeom prst="rect">
              <a:avLst/>
            </a:prstGeom>
            <a:noFill/>
            <a:ln w="9525">
              <a:noFill/>
              <a:miter lim="800000"/>
              <a:headEnd/>
              <a:tailEnd/>
            </a:ln>
          </p:spPr>
        </p:pic>
        <p:sp>
          <p:nvSpPr>
            <p:cNvPr id="7" name="Freeform 6"/>
            <p:cNvSpPr/>
            <p:nvPr/>
          </p:nvSpPr>
          <p:spPr>
            <a:xfrm>
              <a:off x="3771991" y="3315997"/>
              <a:ext cx="1528175" cy="427973"/>
            </a:xfrm>
            <a:custGeom>
              <a:avLst/>
              <a:gdLst>
                <a:gd name="connsiteX0" fmla="*/ 0 w 1528175"/>
                <a:gd name="connsiteY0" fmla="*/ 427973 h 427973"/>
                <a:gd name="connsiteX1" fmla="*/ 463463 w 1528175"/>
                <a:gd name="connsiteY1" fmla="*/ 2088 h 427973"/>
                <a:gd name="connsiteX2" fmla="*/ 1528175 w 1528175"/>
                <a:gd name="connsiteY2" fmla="*/ 415447 h 427973"/>
              </a:gdLst>
              <a:ahLst/>
              <a:cxnLst>
                <a:cxn ang="0">
                  <a:pos x="connsiteX0" y="connsiteY0"/>
                </a:cxn>
                <a:cxn ang="0">
                  <a:pos x="connsiteX1" y="connsiteY1"/>
                </a:cxn>
                <a:cxn ang="0">
                  <a:pos x="connsiteX2" y="connsiteY2"/>
                </a:cxn>
              </a:cxnLst>
              <a:rect l="l" t="t" r="r" b="b"/>
              <a:pathLst>
                <a:path w="1528175" h="427973">
                  <a:moveTo>
                    <a:pt x="0" y="427973"/>
                  </a:moveTo>
                  <a:cubicBezTo>
                    <a:pt x="104383" y="216074"/>
                    <a:pt x="208767" y="4176"/>
                    <a:pt x="463463" y="2088"/>
                  </a:cubicBezTo>
                  <a:cubicBezTo>
                    <a:pt x="718159" y="0"/>
                    <a:pt x="1123167" y="207723"/>
                    <a:pt x="1528175" y="415447"/>
                  </a:cubicBezTo>
                </a:path>
              </a:pathLst>
            </a:cu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 name="Text Box 4">
            <a:extLst>
              <a:ext uri="{FF2B5EF4-FFF2-40B4-BE49-F238E27FC236}">
                <a16:creationId xmlns:a16="http://schemas.microsoft.com/office/drawing/2014/main" id="{13C54DC3-E11B-4E89-BBEB-5A84572D6710}"/>
              </a:ext>
            </a:extLst>
          </p:cNvPr>
          <p:cNvSpPr txBox="1">
            <a:spLocks noChangeArrowheads="1"/>
          </p:cNvSpPr>
          <p:nvPr/>
        </p:nvSpPr>
        <p:spPr bwMode="auto">
          <a:xfrm>
            <a:off x="2209380" y="1602563"/>
            <a:ext cx="1717226" cy="1200329"/>
          </a:xfrm>
          <a:prstGeom prst="rect">
            <a:avLst/>
          </a:prstGeom>
          <a:noFill/>
          <a:ln w="9525">
            <a:noFill/>
            <a:miter lim="800000"/>
            <a:headEnd/>
            <a:tailEnd/>
          </a:ln>
        </p:spPr>
        <p:txBody>
          <a:bodyPr wrap="square">
            <a:spAutoFit/>
          </a:bodyPr>
          <a:lstStyle/>
          <a:p>
            <a:r>
              <a:rPr lang="en-US" sz="1200" dirty="0"/>
              <a:t>Here historical maps were scanned, digitized, and converted to functional GIS layers to study plague in Azerbaijan.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2|28|18|12.3|10.9"/>
</p:tagLst>
</file>

<file path=ppt/tags/tag2.xml><?xml version="1.0" encoding="utf-8"?>
<p:tagLst xmlns:a="http://schemas.openxmlformats.org/drawingml/2006/main" xmlns:r="http://schemas.openxmlformats.org/officeDocument/2006/relationships" xmlns:p="http://schemas.openxmlformats.org/presentationml/2006/main">
  <p:tag name="TIMING" val="|14.2|28|18|12.3|1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0B47261224A44289913C125823C10A" ma:contentTypeVersion="12" ma:contentTypeDescription="Create a new document." ma:contentTypeScope="" ma:versionID="9527261600c6205b7e2c222056979186">
  <xsd:schema xmlns:xsd="http://www.w3.org/2001/XMLSchema" xmlns:xs="http://www.w3.org/2001/XMLSchema" xmlns:p="http://schemas.microsoft.com/office/2006/metadata/properties" xmlns:ns2="66227a0b-9145-4e98-9ae8-90e11a0d9676" xmlns:ns3="7cfc53b6-bbb0-439f-9aab-511dfca8f38b" targetNamespace="http://schemas.microsoft.com/office/2006/metadata/properties" ma:root="true" ma:fieldsID="504f30a73fe426f861fbe2a9211f6d23" ns2:_="" ns3:_="">
    <xsd:import namespace="66227a0b-9145-4e98-9ae8-90e11a0d9676"/>
    <xsd:import namespace="7cfc53b6-bbb0-439f-9aab-511dfca8f38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227a0b-9145-4e98-9ae8-90e11a0d9676"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fc53b6-bbb0-439f-9aab-511dfca8f38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0fa826b-7326-4ec1-8011-992db26aebed}" ma:internalName="TaxCatchAll" ma:showField="CatchAllData" ma:web="7cfc53b6-bbb0-439f-9aab-511dfca8f38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cfc53b6-bbb0-439f-9aab-511dfca8f38b" xsi:nil="true"/>
    <lcf76f155ced4ddcb4097134ff3c332f xmlns="66227a0b-9145-4e98-9ae8-90e11a0d967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F9BB092-E252-4CE8-A539-3E83CAFEF1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227a0b-9145-4e98-9ae8-90e11a0d9676"/>
    <ds:schemaRef ds:uri="7cfc53b6-bbb0-439f-9aab-511dfca8f3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3FEF9E-6897-4DC7-B942-6002F1BC993A}">
  <ds:schemaRefs>
    <ds:schemaRef ds:uri="http://schemas.microsoft.com/sharepoint/v3/contenttype/forms"/>
  </ds:schemaRefs>
</ds:datastoreItem>
</file>

<file path=customXml/itemProps3.xml><?xml version="1.0" encoding="utf-8"?>
<ds:datastoreItem xmlns:ds="http://schemas.openxmlformats.org/officeDocument/2006/customXml" ds:itemID="{28BFAD94-B080-484D-B579-26F8968009AC}">
  <ds:schemaRefs>
    <ds:schemaRef ds:uri="http://www.w3.org/XML/1998/namespace"/>
    <ds:schemaRef ds:uri="http://purl.org/dc/dcmitype/"/>
    <ds:schemaRef ds:uri="67b3eab3-e04e-488c-9761-4b7909ef224f"/>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5e7125b3-6246-449b-86db-3bc3f42e4862"/>
    <ds:schemaRef ds:uri="http://purl.org/dc/terms/"/>
    <ds:schemaRef ds:uri="7cfc53b6-bbb0-439f-9aab-511dfca8f38b"/>
    <ds:schemaRef ds:uri="66227a0b-9145-4e98-9ae8-90e11a0d9676"/>
  </ds:schemaRefs>
</ds:datastoreItem>
</file>

<file path=docProps/app.xml><?xml version="1.0" encoding="utf-8"?>
<Properties xmlns="http://schemas.openxmlformats.org/officeDocument/2006/extended-properties" xmlns:vt="http://schemas.openxmlformats.org/officeDocument/2006/docPropsVTypes">
  <TotalTime>1132</TotalTime>
  <Words>1466</Words>
  <Application>Microsoft Office PowerPoint</Application>
  <PresentationFormat>Widescreen</PresentationFormat>
  <Paragraphs>192</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Aptos</vt:lpstr>
      <vt:lpstr>Arial</vt:lpstr>
      <vt:lpstr>Calibri</vt:lpstr>
      <vt:lpstr>Calibri Light</vt:lpstr>
      <vt:lpstr>DejaVu Sans</vt:lpstr>
      <vt:lpstr>Gentona ExtraBold</vt:lpstr>
      <vt:lpstr>Times New Roman</vt:lpstr>
      <vt:lpstr>Trebuchet MS</vt:lpstr>
      <vt:lpstr>Office Theme</vt:lpstr>
      <vt:lpstr>GIS: mapping epidemiological data and genotypes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Kernel Density Estimates by Species 2006</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in GIS for Disease Ecology &amp; Zoonoses</dc:title>
  <dc:creator>Jason K. Blackburn</dc:creator>
  <cp:lastModifiedBy>Jason K. Blackburn</cp:lastModifiedBy>
  <cp:revision>7</cp:revision>
  <dcterms:created xsi:type="dcterms:W3CDTF">2020-08-28T15:59:02Z</dcterms:created>
  <dcterms:modified xsi:type="dcterms:W3CDTF">2025-05-06T18:15:38Z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0x0101001A0B47261224A44289913C125823C10A</vt:lpwstr>
  </property>
  <property fmtid="{D5CDD505-2E9C-101B-9397-08002B2CF9AE}" pid="3" name="MediaServiceImageTags">
    <vt:lpwstr/>
  </property>
</Properties>
</file>